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2" r:id="rId2"/>
    <p:sldId id="258" r:id="rId3"/>
    <p:sldId id="340" r:id="rId4"/>
    <p:sldId id="341" r:id="rId5"/>
    <p:sldId id="345" r:id="rId6"/>
    <p:sldId id="346" r:id="rId7"/>
    <p:sldId id="348" r:id="rId8"/>
    <p:sldId id="347" r:id="rId9"/>
    <p:sldId id="343" r:id="rId10"/>
    <p:sldId id="342" r:id="rId11"/>
    <p:sldId id="349" r:id="rId12"/>
    <p:sldId id="350" r:id="rId13"/>
    <p:sldId id="351" r:id="rId14"/>
    <p:sldId id="352" r:id="rId15"/>
    <p:sldId id="353" r:id="rId16"/>
    <p:sldId id="354" r:id="rId17"/>
    <p:sldId id="355" r:id="rId18"/>
  </p:sldIdLst>
  <p:sldSz cx="9144000" cy="6858000" type="screen4x3"/>
  <p:notesSz cx="6731000" cy="98631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DEBFB"/>
    <a:srgbClr val="CCFFFF"/>
    <a:srgbClr val="008000"/>
    <a:srgbClr val="CCFF99"/>
    <a:srgbClr val="FFCC99"/>
    <a:srgbClr val="FF99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158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783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1588" y="936783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F836259-9C85-7C45-94BC-F9E82C04B7D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0017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158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9188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4713"/>
            <a:ext cx="53848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783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1588" y="936783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07260DA7-2366-DA4C-B064-479E5A8A27E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1949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20C6A2-ADA0-4348-95F7-77695884AA11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4D0E68-B614-5C4E-A883-AC52BE74B91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24F8B4E5-8A48-274B-B1BE-32E8E06BB55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229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879C8DBE-0D48-714F-AD91-B43ADD413F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036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76250"/>
            <a:ext cx="2058988" cy="564991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29325" cy="564991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9A300968-842E-8048-8194-66D22442F4A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844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C253D442-5C25-F04A-9439-9FF40F4285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030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FFC2DDDC-BA10-1446-815E-5B9F26BC9A2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603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4FAA14AB-1208-3548-B5F1-1C7F25A2B26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339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4588B703-0C18-D848-B09A-50C074A043B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874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A15CA82C-EC47-654B-8ACB-A17BB1C8E5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157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57AA782A-EA77-AD40-AA3A-1029ACD5844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853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0099AEFD-A1E9-CD43-8807-7B6BD5ADBD2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80E99344-25EB-994F-AAF1-66AD14C77B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11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82296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4025" y="6157913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5BACF879-4698-A949-BA5C-EF8332E06AB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452438" y="1125538"/>
            <a:ext cx="82391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AutoShape 11" descr="cid:812224603@27012008-0041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1" name="AutoShape 13" descr="cid:812224603@27012008-0041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3" name="Picture 11" descr="CME LOGO OPTION 2 + TAGL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05264"/>
            <a:ext cx="714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ＭＳ Ｐゴシック" charset="-128"/>
          <a:cs typeface="ＭＳ Ｐゴシック" pitchFamily="-110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 pitchFamily="-11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 pitchFamily="-11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 pitchFamily="-11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 pitchFamily="-11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charset="-128"/>
          <a:cs typeface="ＭＳ Ｐゴシック" pitchFamily="-11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6934200" y="5791200"/>
            <a:ext cx="1785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Bruce Mountain</a:t>
            </a:r>
          </a:p>
          <a:p>
            <a:pPr eaLnBrk="1" hangingPunct="1"/>
            <a:r>
              <a:rPr lang="en-US" sz="1800" b="1"/>
              <a:t>Director</a:t>
            </a:r>
            <a:endParaRPr lang="en-US" sz="180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23622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dirty="0"/>
              <a:t>E</a:t>
            </a:r>
            <a:r>
              <a:rPr lang="en-US" sz="3200" dirty="0" smtClean="0"/>
              <a:t>nergy in Queensland through the eyes of its users: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observations and questions</a:t>
            </a:r>
            <a:endParaRPr lang="en-US" sz="3200" b="1" dirty="0">
              <a:solidFill>
                <a:srgbClr val="FF0000"/>
              </a:solidFill>
              <a:latin typeface="Book Antiqua" charset="0"/>
            </a:endParaRP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827584" y="4509120"/>
            <a:ext cx="7696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/>
              <a:t>Presentation to the EUAA Queensland Energy Forum</a:t>
            </a:r>
          </a:p>
          <a:p>
            <a:pPr algn="ctr" eaLnBrk="1" hangingPunct="1"/>
            <a:r>
              <a:rPr lang="en-US" sz="2000" dirty="0" smtClean="0"/>
              <a:t>Stamford Plaza Hotel</a:t>
            </a:r>
          </a:p>
          <a:p>
            <a:pPr algn="ctr" eaLnBrk="1" hangingPunct="1"/>
            <a:r>
              <a:rPr lang="en-US" sz="2000" dirty="0" smtClean="0"/>
              <a:t>17 April 2013</a:t>
            </a:r>
            <a:endParaRPr lang="en-US" sz="2000" dirty="0"/>
          </a:p>
        </p:txBody>
      </p:sp>
      <p:pic>
        <p:nvPicPr>
          <p:cNvPr id="15365" name="Picture 16" descr="CME LOGO OPTION 1 + TAG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5240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581528" cy="666750"/>
          </a:xfrm>
        </p:spPr>
        <p:txBody>
          <a:bodyPr/>
          <a:lstStyle/>
          <a:p>
            <a:r>
              <a:rPr lang="en-US" dirty="0" smtClean="0"/>
              <a:t>Residential PV expansion accounts for much of the SRES subsidy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6084168" y="2060848"/>
            <a:ext cx="2592288" cy="3539431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Installed capacity at April 2013 greater than 2.4 GW. 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</a:t>
            </a:r>
            <a:r>
              <a:rPr lang="en-US" sz="1400" dirty="0" smtClean="0"/>
              <a:t>ore than 1 million installations.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Queensland has about 30% market share – almost twice as much as next highest state.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FF0000"/>
                </a:solidFill>
              </a:rPr>
              <a:t>With feed-in tariff subsidies cut and the STC multiplier terminated, what rate will the PV grow in future?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5373216"/>
            <a:ext cx="2775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Clean Energy Regulator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060848"/>
            <a:ext cx="5465308" cy="3240360"/>
          </a:xfrm>
          <a:prstGeom prst="rect">
            <a:avLst/>
          </a:prstGeom>
        </p:spPr>
      </p:pic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179512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369357" y="264883"/>
            <a:ext cx="248730" cy="580536"/>
          </a:xfrm>
          <a:prstGeom prst="chevron">
            <a:avLst>
              <a:gd name="adj" fmla="val 38235"/>
            </a:avLst>
          </a:prstGeom>
          <a:solidFill>
            <a:srgbClr val="00009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559203" y="264883"/>
            <a:ext cx="248730" cy="580536"/>
          </a:xfrm>
          <a:prstGeom prst="chevron">
            <a:avLst>
              <a:gd name="adj" fmla="val 38235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748469" y="260648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" name="AutoShape 10"/>
          <p:cNvSpPr>
            <a:spLocks noChangeArrowheads="1"/>
          </p:cNvSpPr>
          <p:nvPr/>
        </p:nvSpPr>
        <p:spPr bwMode="auto">
          <a:xfrm>
            <a:off x="938894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8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509520" cy="66675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recent Beach – Origin gas deal sets a benchmark for future gas prices in Queensland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600400"/>
          </a:xfrm>
        </p:spPr>
        <p:txBody>
          <a:bodyPr/>
          <a:lstStyle/>
          <a:p>
            <a:r>
              <a:rPr lang="en-US" sz="1600" dirty="0" smtClean="0"/>
              <a:t>Australian LNG producers:  same incentive as domestic gas consumers – source Australian gas as cheaply as possible</a:t>
            </a:r>
          </a:p>
          <a:p>
            <a:endParaRPr lang="en-US" sz="1600" dirty="0" smtClean="0"/>
          </a:p>
          <a:p>
            <a:r>
              <a:rPr lang="en-US" sz="1600" dirty="0" smtClean="0"/>
              <a:t>Beach-Origin contract is first major deal by a party not involved in Gladstone LNG projects. </a:t>
            </a:r>
          </a:p>
          <a:p>
            <a:endParaRPr lang="en-US" sz="1600" dirty="0"/>
          </a:p>
          <a:p>
            <a:r>
              <a:rPr lang="en-US" sz="1600" dirty="0" smtClean="0"/>
              <a:t>Gas sourced from Beach’s 20% share in Cooper Basin Joint Venture. </a:t>
            </a:r>
            <a:r>
              <a:rPr lang="en-US" sz="1600" dirty="0"/>
              <a:t>Queensland LNG is now </a:t>
            </a:r>
            <a:r>
              <a:rPr lang="en-US" sz="1600" dirty="0" smtClean="0"/>
              <a:t>also exporting Cooper </a:t>
            </a:r>
            <a:r>
              <a:rPr lang="en-US" sz="1600" dirty="0"/>
              <a:t>Basin’s conventional gas !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139PJ over 8 years starting after July 2014. </a:t>
            </a:r>
            <a:r>
              <a:rPr lang="en-US" sz="1600" dirty="0"/>
              <a:t>O</a:t>
            </a:r>
            <a:r>
              <a:rPr lang="en-US" sz="1600" dirty="0" smtClean="0"/>
              <a:t>ptions to extend for two years and 37 PJ. Enough to meet about 60% of Queensland domestic gas demand for 1 year – or one APLNG train for 7 months.</a:t>
            </a:r>
          </a:p>
          <a:p>
            <a:endParaRPr lang="en-US" sz="1600" dirty="0"/>
          </a:p>
          <a:p>
            <a:r>
              <a:rPr lang="en-US" sz="1600" dirty="0" smtClean="0"/>
              <a:t>Pricing is not publicly available, but is linked to oil prices “and other parameters”. Carbon is a pass-through. Speculation is $8-9/GJ ex Moomba.</a:t>
            </a:r>
          </a:p>
          <a:p>
            <a:pPr marL="0" indent="0">
              <a:buNone/>
            </a:pPr>
            <a:endParaRPr lang="en-US" sz="1600" dirty="0"/>
          </a:p>
          <a:p>
            <a:pPr marL="0" lvl="1" indent="0" algn="ctr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Not good news for Queensland gas users. What will follow?</a:t>
            </a:r>
            <a:endParaRPr lang="en-US" sz="1600" b="1" dirty="0">
              <a:solidFill>
                <a:srgbClr val="FF0000"/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  <p:grpSp>
        <p:nvGrpSpPr>
          <p:cNvPr id="16" name="Group 15"/>
          <p:cNvGrpSpPr/>
          <p:nvPr/>
        </p:nvGrpSpPr>
        <p:grpSpPr>
          <a:xfrm>
            <a:off x="179512" y="260648"/>
            <a:ext cx="1008112" cy="584771"/>
            <a:chOff x="683568" y="2627461"/>
            <a:chExt cx="8029872" cy="1304851"/>
          </a:xfrm>
        </p:grpSpPr>
        <p:sp>
          <p:nvSpPr>
            <p:cNvPr id="17" name="AutoShape 5"/>
            <p:cNvSpPr>
              <a:spLocks noChangeArrowheads="1"/>
            </p:cNvSpPr>
            <p:nvPr/>
          </p:nvSpPr>
          <p:spPr bwMode="auto">
            <a:xfrm>
              <a:off x="683568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2195736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AutoShape 10"/>
            <p:cNvSpPr>
              <a:spLocks noChangeArrowheads="1"/>
            </p:cNvSpPr>
            <p:nvPr/>
          </p:nvSpPr>
          <p:spPr bwMode="auto">
            <a:xfrm>
              <a:off x="3707904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AutoShape 10"/>
            <p:cNvSpPr>
              <a:spLocks noChangeArrowheads="1"/>
            </p:cNvSpPr>
            <p:nvPr/>
          </p:nvSpPr>
          <p:spPr bwMode="auto">
            <a:xfrm>
              <a:off x="5215459" y="2627461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6732240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476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666750"/>
          </a:xfrm>
        </p:spPr>
        <p:txBody>
          <a:bodyPr/>
          <a:lstStyle/>
          <a:p>
            <a:r>
              <a:rPr lang="en-US" dirty="0" smtClean="0"/>
              <a:t>Queensland network price outcomes: not a pretty picture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5292080" y="2204864"/>
            <a:ext cx="3384376" cy="1077218"/>
          </a:xfrm>
          <a:prstGeom prst="rect">
            <a:avLst/>
          </a:prstGeom>
          <a:solidFill>
            <a:srgbClr val="FFCC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Distributor revenue per customer consistently higher in Queensland than other NEM regions, but the gap has grown very large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080" y="4653136"/>
            <a:ext cx="3384376" cy="830997"/>
          </a:xfrm>
          <a:prstGeom prst="rect">
            <a:avLst/>
          </a:prstGeom>
          <a:solidFill>
            <a:srgbClr val="FFCC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Powerlink</a:t>
            </a:r>
            <a:r>
              <a:rPr lang="en-US" sz="1600" dirty="0" smtClean="0"/>
              <a:t> transmission revenue per MWh grown significantly, but </a:t>
            </a:r>
            <a:r>
              <a:rPr lang="en-US" sz="1600" dirty="0" err="1" smtClean="0"/>
              <a:t>stabilises</a:t>
            </a:r>
            <a:r>
              <a:rPr lang="en-US" sz="1600" dirty="0" smtClean="0"/>
              <a:t> from 2014.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79512" y="260648"/>
            <a:ext cx="1008112" cy="584771"/>
            <a:chOff x="683568" y="2627461"/>
            <a:chExt cx="8029872" cy="1304851"/>
          </a:xfrm>
        </p:grpSpPr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683568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2195736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AutoShape 10"/>
            <p:cNvSpPr>
              <a:spLocks noChangeArrowheads="1"/>
            </p:cNvSpPr>
            <p:nvPr/>
          </p:nvSpPr>
          <p:spPr bwMode="auto">
            <a:xfrm>
              <a:off x="3707904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AutoShape 10"/>
            <p:cNvSpPr>
              <a:spLocks noChangeArrowheads="1"/>
            </p:cNvSpPr>
            <p:nvPr/>
          </p:nvSpPr>
          <p:spPr bwMode="auto">
            <a:xfrm>
              <a:off x="5215459" y="2627461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" name="AutoShape 10"/>
            <p:cNvSpPr>
              <a:spLocks noChangeArrowheads="1"/>
            </p:cNvSpPr>
            <p:nvPr/>
          </p:nvSpPr>
          <p:spPr bwMode="auto">
            <a:xfrm>
              <a:off x="6732240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149079"/>
            <a:ext cx="4536504" cy="261872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196752"/>
            <a:ext cx="4554104" cy="287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960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581528" cy="666750"/>
          </a:xfrm>
        </p:spPr>
        <p:txBody>
          <a:bodyPr/>
          <a:lstStyle/>
          <a:p>
            <a:r>
              <a:rPr lang="en-US" dirty="0" smtClean="0"/>
              <a:t>Expansion of the regulated asset base is the main reason for higher prices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5940152" y="2132856"/>
            <a:ext cx="2664297" cy="1323439"/>
          </a:xfrm>
          <a:prstGeom prst="rect">
            <a:avLst/>
          </a:prstGeom>
          <a:solidFill>
            <a:srgbClr val="FFCC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 2014 </a:t>
            </a:r>
            <a:r>
              <a:rPr lang="en-US" sz="1600" dirty="0"/>
              <a:t>Q</a:t>
            </a:r>
            <a:r>
              <a:rPr lang="en-US" sz="1600" dirty="0" smtClean="0"/>
              <a:t>ueensland distributors will have about 3.5 as much capital per connection as Victorian distributors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0152" y="4725144"/>
            <a:ext cx="2736305" cy="1077218"/>
          </a:xfrm>
          <a:prstGeom prst="rect">
            <a:avLst/>
          </a:prstGeom>
          <a:solidFill>
            <a:srgbClr val="FFCC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 2014, </a:t>
            </a:r>
            <a:r>
              <a:rPr lang="en-US" sz="1600" dirty="0" err="1" smtClean="0"/>
              <a:t>Powerlink</a:t>
            </a:r>
            <a:r>
              <a:rPr lang="en-US" sz="1600" dirty="0" smtClean="0"/>
              <a:t> </a:t>
            </a:r>
            <a:r>
              <a:rPr lang="en-US" sz="1600" dirty="0" smtClean="0"/>
              <a:t>will </a:t>
            </a:r>
            <a:r>
              <a:rPr lang="en-US" sz="1600" dirty="0" smtClean="0"/>
              <a:t>have 2.5 times as much capital per MW of demand as in Victoria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79512" y="260648"/>
            <a:ext cx="1008112" cy="584771"/>
            <a:chOff x="683568" y="2627461"/>
            <a:chExt cx="8029872" cy="1304851"/>
          </a:xfrm>
        </p:grpSpPr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683568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AutoShape 8"/>
            <p:cNvSpPr>
              <a:spLocks noChangeArrowheads="1"/>
            </p:cNvSpPr>
            <p:nvPr/>
          </p:nvSpPr>
          <p:spPr bwMode="auto">
            <a:xfrm>
              <a:off x="2195736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AutoShape 10"/>
            <p:cNvSpPr>
              <a:spLocks noChangeArrowheads="1"/>
            </p:cNvSpPr>
            <p:nvPr/>
          </p:nvSpPr>
          <p:spPr bwMode="auto">
            <a:xfrm>
              <a:off x="3707904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" name="AutoShape 10"/>
            <p:cNvSpPr>
              <a:spLocks noChangeArrowheads="1"/>
            </p:cNvSpPr>
            <p:nvPr/>
          </p:nvSpPr>
          <p:spPr bwMode="auto">
            <a:xfrm>
              <a:off x="5215459" y="2627461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6" name="AutoShape 10"/>
            <p:cNvSpPr>
              <a:spLocks noChangeArrowheads="1"/>
            </p:cNvSpPr>
            <p:nvPr/>
          </p:nvSpPr>
          <p:spPr bwMode="auto">
            <a:xfrm>
              <a:off x="6732240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96752"/>
            <a:ext cx="5377532" cy="266429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813167"/>
            <a:ext cx="5400600" cy="302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71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581528" cy="666750"/>
          </a:xfrm>
        </p:spPr>
        <p:txBody>
          <a:bodyPr/>
          <a:lstStyle/>
          <a:p>
            <a:r>
              <a:rPr lang="en-US" dirty="0" smtClean="0"/>
              <a:t>The Independent Review Panel’s Interim Report is an indictment on the ownership and regulation of networks in Queensland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“The </a:t>
            </a:r>
            <a:r>
              <a:rPr lang="en-US" sz="1800" dirty="0"/>
              <a:t>Panel’s analysis, supported </a:t>
            </a:r>
            <a:r>
              <a:rPr lang="en-US" sz="1800" dirty="0" smtClean="0"/>
              <a:t>by .. findings </a:t>
            </a:r>
            <a:r>
              <a:rPr lang="en-US" sz="1800" dirty="0"/>
              <a:t>of the Energy Users Association of </a:t>
            </a:r>
            <a:r>
              <a:rPr lang="en-US" sz="1800" dirty="0" smtClean="0"/>
              <a:t>Australia … privately </a:t>
            </a:r>
            <a:r>
              <a:rPr lang="en-US" sz="1800" dirty="0"/>
              <a:t>owned DNSPs in Victoria and South Australia </a:t>
            </a:r>
            <a:r>
              <a:rPr lang="en-US" sz="1800" dirty="0" smtClean="0"/>
              <a:t>… consistently </a:t>
            </a:r>
            <a:r>
              <a:rPr lang="en-US" sz="1800" dirty="0"/>
              <a:t>more efficient than the </a:t>
            </a:r>
            <a:r>
              <a:rPr lang="en-US" sz="1800" dirty="0" smtClean="0"/>
              <a:t>Government-owned </a:t>
            </a:r>
            <a:r>
              <a:rPr lang="en-US" sz="1800" dirty="0"/>
              <a:t>DNSPs in Queensland and New South </a:t>
            </a:r>
            <a:r>
              <a:rPr lang="en-US" sz="1800" dirty="0" smtClean="0"/>
              <a:t>Wales”.</a:t>
            </a:r>
          </a:p>
          <a:p>
            <a:endParaRPr lang="en-US" sz="1800" dirty="0"/>
          </a:p>
          <a:p>
            <a:r>
              <a:rPr lang="en-US" sz="1800" dirty="0" smtClean="0"/>
              <a:t>“ …  Government </a:t>
            </a:r>
            <a:r>
              <a:rPr lang="en-US" sz="1800" dirty="0"/>
              <a:t>owned entities are much less responsive to regulatory incentives due to less constrained access to capital and because the strict commercial charter that should apply under </a:t>
            </a:r>
            <a:r>
              <a:rPr lang="en-US" sz="1800" dirty="0" err="1"/>
              <a:t>corporatisation</a:t>
            </a:r>
            <a:r>
              <a:rPr lang="en-US" sz="1800" dirty="0"/>
              <a:t> is often compromised by the collateral social and economic objectives of </a:t>
            </a:r>
            <a:r>
              <a:rPr lang="en-US" sz="1800" dirty="0" smtClean="0"/>
              <a:t>Government”.</a:t>
            </a:r>
          </a:p>
          <a:p>
            <a:endParaRPr lang="en-US" sz="1800" dirty="0" smtClean="0"/>
          </a:p>
          <a:p>
            <a:r>
              <a:rPr lang="en-US" sz="1800" dirty="0" smtClean="0"/>
              <a:t>“ … Government </a:t>
            </a:r>
            <a:r>
              <a:rPr lang="en-US" sz="1800" dirty="0"/>
              <a:t>should give consideration to the </a:t>
            </a:r>
            <a:r>
              <a:rPr lang="en-US" sz="1800" dirty="0" err="1"/>
              <a:t>privatisation</a:t>
            </a:r>
            <a:r>
              <a:rPr lang="en-US" sz="1800" dirty="0"/>
              <a:t> of the </a:t>
            </a:r>
            <a:r>
              <a:rPr lang="en-US" sz="1800" dirty="0" smtClean="0"/>
              <a:t>DNSPs”.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  <p:grpSp>
        <p:nvGrpSpPr>
          <p:cNvPr id="16" name="Group 15"/>
          <p:cNvGrpSpPr/>
          <p:nvPr/>
        </p:nvGrpSpPr>
        <p:grpSpPr>
          <a:xfrm>
            <a:off x="179512" y="260648"/>
            <a:ext cx="1008112" cy="584771"/>
            <a:chOff x="683568" y="2627461"/>
            <a:chExt cx="8029872" cy="1304851"/>
          </a:xfrm>
        </p:grpSpPr>
        <p:sp>
          <p:nvSpPr>
            <p:cNvPr id="17" name="AutoShape 5"/>
            <p:cNvSpPr>
              <a:spLocks noChangeArrowheads="1"/>
            </p:cNvSpPr>
            <p:nvPr/>
          </p:nvSpPr>
          <p:spPr bwMode="auto">
            <a:xfrm>
              <a:off x="683568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2195736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AutoShape 10"/>
            <p:cNvSpPr>
              <a:spLocks noChangeArrowheads="1"/>
            </p:cNvSpPr>
            <p:nvPr/>
          </p:nvSpPr>
          <p:spPr bwMode="auto">
            <a:xfrm>
              <a:off x="3707904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AutoShape 10"/>
            <p:cNvSpPr>
              <a:spLocks noChangeArrowheads="1"/>
            </p:cNvSpPr>
            <p:nvPr/>
          </p:nvSpPr>
          <p:spPr bwMode="auto">
            <a:xfrm>
              <a:off x="5215459" y="2627461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6732240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2732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666750"/>
          </a:xfrm>
        </p:spPr>
        <p:txBody>
          <a:bodyPr/>
          <a:lstStyle/>
          <a:p>
            <a:r>
              <a:rPr lang="en-US" dirty="0" smtClean="0"/>
              <a:t>And the Panel has concluded big savings can be achieved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4864"/>
          </a:xfrm>
        </p:spPr>
        <p:txBody>
          <a:bodyPr/>
          <a:lstStyle/>
          <a:p>
            <a:r>
              <a:rPr lang="en-US" sz="1800" dirty="0" smtClean="0"/>
              <a:t>… cumulative </a:t>
            </a:r>
            <a:r>
              <a:rPr lang="en-US" sz="1800" b="1" dirty="0"/>
              <a:t>reductions </a:t>
            </a:r>
            <a:r>
              <a:rPr lang="en-US" sz="1800" dirty="0"/>
              <a:t>in total expenditure </a:t>
            </a:r>
            <a:r>
              <a:rPr lang="en-US" sz="1800" dirty="0" smtClean="0"/>
              <a:t>of </a:t>
            </a:r>
            <a:r>
              <a:rPr lang="en-US" sz="1800" dirty="0"/>
              <a:t>around </a:t>
            </a:r>
            <a:r>
              <a:rPr lang="en-US" sz="1800" b="1" dirty="0"/>
              <a:t>$3.6 </a:t>
            </a:r>
            <a:r>
              <a:rPr lang="en-US" sz="1800" b="1" dirty="0" smtClean="0"/>
              <a:t>billion in </a:t>
            </a:r>
            <a:r>
              <a:rPr lang="en-US" sz="1800" dirty="0" smtClean="0"/>
              <a:t>current </a:t>
            </a:r>
            <a:r>
              <a:rPr lang="en-US" sz="1800" dirty="0"/>
              <a:t>5-year regulatory </a:t>
            </a:r>
            <a:r>
              <a:rPr lang="en-US" sz="1800" dirty="0" smtClean="0"/>
              <a:t>period</a:t>
            </a:r>
          </a:p>
          <a:p>
            <a:endParaRPr lang="en-US" sz="1800" dirty="0"/>
          </a:p>
          <a:p>
            <a:r>
              <a:rPr lang="en-US" sz="1800" dirty="0" smtClean="0"/>
              <a:t>…  </a:t>
            </a:r>
            <a:r>
              <a:rPr lang="en-US" sz="1800" dirty="0"/>
              <a:t>further </a:t>
            </a:r>
            <a:r>
              <a:rPr lang="en-US" sz="1800" b="1" dirty="0"/>
              <a:t>$1.4 </a:t>
            </a:r>
            <a:r>
              <a:rPr lang="en-US" sz="1800" b="1" dirty="0" smtClean="0"/>
              <a:t>billion </a:t>
            </a:r>
            <a:r>
              <a:rPr lang="en-US" sz="1800" dirty="0" smtClean="0"/>
              <a:t>(saving)</a:t>
            </a:r>
            <a:r>
              <a:rPr lang="en-US" sz="1800" b="1" dirty="0" smtClean="0"/>
              <a:t> </a:t>
            </a:r>
            <a:r>
              <a:rPr lang="en-US" sz="1800" dirty="0" smtClean="0"/>
              <a:t>in </a:t>
            </a:r>
            <a:r>
              <a:rPr lang="en-US" sz="1800" dirty="0"/>
              <a:t>indirect costs </a:t>
            </a:r>
            <a:r>
              <a:rPr lang="en-US" sz="1800" dirty="0" smtClean="0"/>
              <a:t>…  over </a:t>
            </a:r>
            <a:r>
              <a:rPr lang="en-US" sz="1800" dirty="0"/>
              <a:t>the five years from the end of their </a:t>
            </a:r>
            <a:r>
              <a:rPr lang="en-US" sz="1800" dirty="0" smtClean="0"/>
              <a:t>(current) regulatory </a:t>
            </a:r>
            <a:r>
              <a:rPr lang="en-US" sz="1800" dirty="0"/>
              <a:t>periods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/>
              <a:t>In </a:t>
            </a:r>
            <a:r>
              <a:rPr lang="en-US" sz="1800" dirty="0" smtClean="0"/>
              <a:t>summary .., savings </a:t>
            </a:r>
            <a:r>
              <a:rPr lang="en-US" sz="1800" dirty="0"/>
              <a:t>of at least </a:t>
            </a:r>
            <a:r>
              <a:rPr lang="en-US" sz="1800" b="1" dirty="0"/>
              <a:t>$5.0 billion </a:t>
            </a:r>
            <a:r>
              <a:rPr lang="en-US" sz="1800" dirty="0"/>
              <a:t>in the period to 2019/20</a:t>
            </a:r>
            <a:r>
              <a:rPr lang="en-US" sz="1800" dirty="0" smtClean="0"/>
              <a:t>.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899592" y="4437112"/>
            <a:ext cx="734481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With network prices fixed for the five year period, how will energy users obtain the benefit of these savings ?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79512" y="260648"/>
            <a:ext cx="1008112" cy="584771"/>
            <a:chOff x="683568" y="2627461"/>
            <a:chExt cx="8029872" cy="1304851"/>
          </a:xfrm>
        </p:grpSpPr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683568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AutoShape 8"/>
            <p:cNvSpPr>
              <a:spLocks noChangeArrowheads="1"/>
            </p:cNvSpPr>
            <p:nvPr/>
          </p:nvSpPr>
          <p:spPr bwMode="auto">
            <a:xfrm>
              <a:off x="2195736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AutoShape 10"/>
            <p:cNvSpPr>
              <a:spLocks noChangeArrowheads="1"/>
            </p:cNvSpPr>
            <p:nvPr/>
          </p:nvSpPr>
          <p:spPr bwMode="auto">
            <a:xfrm>
              <a:off x="3707904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5215459" y="2627461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" name="AutoShape 10"/>
            <p:cNvSpPr>
              <a:spLocks noChangeArrowheads="1"/>
            </p:cNvSpPr>
            <p:nvPr/>
          </p:nvSpPr>
          <p:spPr bwMode="auto">
            <a:xfrm>
              <a:off x="6732240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1942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6675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And so, what should users do?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14800"/>
          </a:xfrm>
        </p:spPr>
        <p:txBody>
          <a:bodyPr/>
          <a:lstStyle/>
          <a:p>
            <a:pPr>
              <a:buAutoNum type="arabicPeriod"/>
            </a:pPr>
            <a:r>
              <a:rPr lang="en-US" sz="2000" dirty="0"/>
              <a:t>R</a:t>
            </a:r>
            <a:r>
              <a:rPr lang="en-US" sz="2000" dirty="0" smtClean="0"/>
              <a:t>educe energy consumption wherever you can: a dollar saved is worth much more than a dollar earned.</a:t>
            </a:r>
          </a:p>
          <a:p>
            <a:pPr>
              <a:buAutoNum type="arabicPeriod"/>
            </a:pPr>
            <a:endParaRPr lang="en-US" sz="2000" dirty="0" smtClean="0"/>
          </a:p>
          <a:p>
            <a:pPr>
              <a:buAutoNum type="arabicPeriod"/>
            </a:pPr>
            <a:r>
              <a:rPr lang="en-US" sz="2000" dirty="0" smtClean="0"/>
              <a:t>Where possible produce to meet your own needs, if it pays off.</a:t>
            </a:r>
          </a:p>
          <a:p>
            <a:pPr>
              <a:buAutoNum type="arabicPeriod"/>
            </a:pPr>
            <a:endParaRPr lang="en-US" sz="2000" dirty="0"/>
          </a:p>
          <a:p>
            <a:pPr>
              <a:buAutoNum type="arabicPeriod"/>
            </a:pPr>
            <a:r>
              <a:rPr lang="en-US" sz="2000" dirty="0" smtClean="0"/>
              <a:t>In procurement, smarts will take you far. Knowledge is power.</a:t>
            </a:r>
          </a:p>
          <a:p>
            <a:pPr>
              <a:buAutoNum type="arabicPeriod"/>
            </a:pPr>
            <a:endParaRPr lang="en-US" sz="2000" dirty="0"/>
          </a:p>
          <a:p>
            <a:pPr>
              <a:buAutoNum type="arabicPeriod"/>
            </a:pPr>
            <a:r>
              <a:rPr lang="en-US" sz="2000" dirty="0"/>
              <a:t>G</a:t>
            </a:r>
            <a:r>
              <a:rPr lang="en-US" sz="2000" dirty="0" smtClean="0"/>
              <a:t>et the ear of senior management in your businesses.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AutoNum type="arabicPeriod"/>
            </a:pPr>
            <a:r>
              <a:rPr lang="en-US" sz="2000" dirty="0" smtClean="0"/>
              <a:t>Users have been losers, for a long time. Get involved. Work together where you can. Get your facts straight and state your case plainly but fairly.</a:t>
            </a:r>
          </a:p>
          <a:p>
            <a:pPr>
              <a:buAutoNum type="arabicPeriod"/>
            </a:pPr>
            <a:endParaRPr lang="en-US" sz="2000" dirty="0"/>
          </a:p>
          <a:p>
            <a:pPr>
              <a:buAutoNum type="arabicPeriod"/>
            </a:pPr>
            <a:r>
              <a:rPr lang="en-US" sz="2000" dirty="0" smtClean="0"/>
              <a:t>Stick at it.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  <p:grpSp>
        <p:nvGrpSpPr>
          <p:cNvPr id="16" name="Group 15"/>
          <p:cNvGrpSpPr/>
          <p:nvPr/>
        </p:nvGrpSpPr>
        <p:grpSpPr>
          <a:xfrm>
            <a:off x="179512" y="260648"/>
            <a:ext cx="1008112" cy="584771"/>
            <a:chOff x="683568" y="2627461"/>
            <a:chExt cx="8029872" cy="1304851"/>
          </a:xfrm>
        </p:grpSpPr>
        <p:sp>
          <p:nvSpPr>
            <p:cNvPr id="17" name="AutoShape 5"/>
            <p:cNvSpPr>
              <a:spLocks noChangeArrowheads="1"/>
            </p:cNvSpPr>
            <p:nvPr/>
          </p:nvSpPr>
          <p:spPr bwMode="auto">
            <a:xfrm>
              <a:off x="683568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2195736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AutoShape 10"/>
            <p:cNvSpPr>
              <a:spLocks noChangeArrowheads="1"/>
            </p:cNvSpPr>
            <p:nvPr/>
          </p:nvSpPr>
          <p:spPr bwMode="auto">
            <a:xfrm>
              <a:off x="3707904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AutoShape 10"/>
            <p:cNvSpPr>
              <a:spLocks noChangeArrowheads="1"/>
            </p:cNvSpPr>
            <p:nvPr/>
          </p:nvSpPr>
          <p:spPr bwMode="auto">
            <a:xfrm>
              <a:off x="5215459" y="2627461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6732240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291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600" dirty="0" smtClean="0"/>
              <a:t>Bruce Mountain</a:t>
            </a:r>
          </a:p>
          <a:p>
            <a:pPr marL="0" indent="0" algn="ctr">
              <a:buNone/>
            </a:pPr>
            <a:r>
              <a:rPr lang="en-US" sz="1600" dirty="0" smtClean="0"/>
              <a:t>Director, CME</a:t>
            </a:r>
          </a:p>
          <a:p>
            <a:pPr marL="0" indent="0" algn="ctr">
              <a:buNone/>
            </a:pPr>
            <a:r>
              <a:rPr lang="en-US" sz="1600" dirty="0" smtClean="0"/>
              <a:t>Level 43, 80 Collins Street</a:t>
            </a:r>
          </a:p>
          <a:p>
            <a:pPr marL="0" indent="0" algn="ctr">
              <a:buNone/>
            </a:pPr>
            <a:r>
              <a:rPr lang="en-US" sz="1600" dirty="0" smtClean="0"/>
              <a:t>Melbourne</a:t>
            </a:r>
          </a:p>
          <a:p>
            <a:pPr marL="0" indent="0" algn="ctr">
              <a:buNone/>
            </a:pPr>
            <a:r>
              <a:rPr lang="en-US" sz="1600" dirty="0" smtClean="0"/>
              <a:t>3000.</a:t>
            </a:r>
          </a:p>
          <a:p>
            <a:pPr marL="0" indent="0" algn="ctr">
              <a:buNone/>
            </a:pPr>
            <a:r>
              <a:rPr lang="en-US" sz="1600" dirty="0" smtClean="0"/>
              <a:t>0405 505 060</a:t>
            </a:r>
          </a:p>
          <a:p>
            <a:pPr marL="0" indent="0" algn="ctr">
              <a:buNone/>
            </a:pPr>
            <a:r>
              <a:rPr lang="en-US" sz="1600" dirty="0" smtClean="0"/>
              <a:t>03 9664 0680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023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/>
          </a:p>
          <a:p>
            <a:pPr eaLnBrk="1" hangingPunct="1"/>
            <a:fld id="{C5FCA172-B4DB-1B49-90DD-DAA7498982DB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1512" name="AutoShape 5"/>
          <p:cNvSpPr>
            <a:spLocks noChangeArrowheads="1"/>
          </p:cNvSpPr>
          <p:nvPr/>
        </p:nvSpPr>
        <p:spPr bwMode="auto">
          <a:xfrm>
            <a:off x="683568" y="2636912"/>
            <a:ext cx="1981200" cy="1295400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1187624" y="2924944"/>
            <a:ext cx="12207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Retail electricity prices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514" name="AutoShape 8"/>
          <p:cNvSpPr>
            <a:spLocks noChangeArrowheads="1"/>
          </p:cNvSpPr>
          <p:nvPr/>
        </p:nvSpPr>
        <p:spPr bwMode="auto">
          <a:xfrm>
            <a:off x="3707904" y="2636912"/>
            <a:ext cx="1981200" cy="1295400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21515" name="Text Box 9"/>
          <p:cNvSpPr txBox="1">
            <a:spLocks noChangeArrowheads="1"/>
          </p:cNvSpPr>
          <p:nvPr/>
        </p:nvSpPr>
        <p:spPr bwMode="auto">
          <a:xfrm>
            <a:off x="4211960" y="3140968"/>
            <a:ext cx="1236613" cy="30777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Renewables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516" name="AutoShape 10"/>
          <p:cNvSpPr>
            <a:spLocks noChangeArrowheads="1"/>
          </p:cNvSpPr>
          <p:nvPr/>
        </p:nvSpPr>
        <p:spPr bwMode="auto">
          <a:xfrm>
            <a:off x="2195736" y="2636912"/>
            <a:ext cx="1981200" cy="1295400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7" name="Text Box 11"/>
          <p:cNvSpPr txBox="1">
            <a:spLocks noChangeArrowheads="1"/>
          </p:cNvSpPr>
          <p:nvPr/>
        </p:nvSpPr>
        <p:spPr bwMode="auto">
          <a:xfrm>
            <a:off x="2771800" y="3068960"/>
            <a:ext cx="1082675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Wholesale markets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507" name="AutoShape 10"/>
          <p:cNvSpPr>
            <a:spLocks noChangeArrowheads="1"/>
          </p:cNvSpPr>
          <p:nvPr/>
        </p:nvSpPr>
        <p:spPr bwMode="auto">
          <a:xfrm>
            <a:off x="5215459" y="2627461"/>
            <a:ext cx="1981200" cy="1295400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6037956" y="3131517"/>
            <a:ext cx="694284" cy="30777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Gas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509" name="AutoShape 10"/>
          <p:cNvSpPr>
            <a:spLocks noChangeArrowheads="1"/>
          </p:cNvSpPr>
          <p:nvPr/>
        </p:nvSpPr>
        <p:spPr bwMode="auto">
          <a:xfrm>
            <a:off x="6732240" y="2636912"/>
            <a:ext cx="1981200" cy="1295400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0" name="Text Box 11"/>
          <p:cNvSpPr txBox="1">
            <a:spLocks noChangeArrowheads="1"/>
          </p:cNvSpPr>
          <p:nvPr/>
        </p:nvSpPr>
        <p:spPr bwMode="auto">
          <a:xfrm>
            <a:off x="7380312" y="3140968"/>
            <a:ext cx="1013792" cy="30777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Networks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511" name="Title 1"/>
          <p:cNvSpPr>
            <a:spLocks/>
          </p:cNvSpPr>
          <p:nvPr/>
        </p:nvSpPr>
        <p:spPr bwMode="auto">
          <a:xfrm>
            <a:off x="457200" y="381000"/>
            <a:ext cx="75549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sz="2000" b="1"/>
              <a:t>Outline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12776"/>
            <a:ext cx="6337300" cy="4051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54305" cy="666750"/>
          </a:xfrm>
        </p:spPr>
        <p:txBody>
          <a:bodyPr/>
          <a:lstStyle/>
          <a:p>
            <a:r>
              <a:rPr lang="en-US" dirty="0" smtClean="0"/>
              <a:t>Retail electricity prices have increased sharply over the last five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6948264" y="1340768"/>
            <a:ext cx="1800200" cy="1384995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Queensland doing better than national average – Government residential tariff prize freeze in 2012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48264" y="2996952"/>
            <a:ext cx="1800200" cy="73866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Index </a:t>
            </a:r>
            <a:r>
              <a:rPr lang="en-US" dirty="0" smtClean="0"/>
              <a:t>of </a:t>
            </a:r>
            <a:r>
              <a:rPr lang="en-US" dirty="0"/>
              <a:t>c</a:t>
            </a:r>
            <a:r>
              <a:rPr lang="en-US" sz="1400" dirty="0" smtClean="0"/>
              <a:t>hange in prices to business users not available.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48264" y="4077072"/>
            <a:ext cx="1800199" cy="1384995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Price changes to individual users affected by tariff structure changes and many other factors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6588224" y="1988840"/>
            <a:ext cx="360040" cy="7920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67544" y="5877272"/>
            <a:ext cx="2849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ABS data, CME analysis.</a:t>
            </a: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79512" y="264883"/>
            <a:ext cx="248730" cy="580536"/>
          </a:xfrm>
          <a:prstGeom prst="chevron">
            <a:avLst>
              <a:gd name="adj" fmla="val 38235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369357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" name="AutoShape 10"/>
          <p:cNvSpPr>
            <a:spLocks noChangeArrowheads="1"/>
          </p:cNvSpPr>
          <p:nvPr/>
        </p:nvSpPr>
        <p:spPr bwMode="auto">
          <a:xfrm>
            <a:off x="559203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" name="AutoShape 10"/>
          <p:cNvSpPr>
            <a:spLocks noChangeArrowheads="1"/>
          </p:cNvSpPr>
          <p:nvPr/>
        </p:nvSpPr>
        <p:spPr bwMode="auto">
          <a:xfrm>
            <a:off x="748469" y="260648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" name="AutoShape 10"/>
          <p:cNvSpPr>
            <a:spLocks noChangeArrowheads="1"/>
          </p:cNvSpPr>
          <p:nvPr/>
        </p:nvSpPr>
        <p:spPr bwMode="auto">
          <a:xfrm>
            <a:off x="938894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5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66750"/>
          </a:xfrm>
        </p:spPr>
        <p:txBody>
          <a:bodyPr/>
          <a:lstStyle/>
          <a:p>
            <a:r>
              <a:rPr lang="en-US" dirty="0" smtClean="0"/>
              <a:t>And further significant increases are expected from July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14800"/>
          </a:xfrm>
        </p:spPr>
        <p:txBody>
          <a:bodyPr/>
          <a:lstStyle/>
          <a:p>
            <a:r>
              <a:rPr lang="en-US" sz="1600" dirty="0" smtClean="0"/>
              <a:t>QCA Draft Decision: 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Typical household tariff up 21.4% (~ half is catch-up for price last </a:t>
            </a:r>
            <a:r>
              <a:rPr lang="en-US" sz="1600" smtClean="0"/>
              <a:t>price freeze)</a:t>
            </a:r>
            <a:endParaRPr lang="en-US" sz="1600" dirty="0" smtClean="0"/>
          </a:p>
          <a:p>
            <a:pPr lvl="1"/>
            <a:r>
              <a:rPr lang="en-US" sz="1600" dirty="0" smtClean="0"/>
              <a:t>Small non-household tariffs up 12% to 16%</a:t>
            </a:r>
          </a:p>
          <a:p>
            <a:pPr lvl="1"/>
            <a:r>
              <a:rPr lang="en-US" sz="1600" dirty="0" smtClean="0"/>
              <a:t>Increases to large and very large users up 10% </a:t>
            </a:r>
          </a:p>
          <a:p>
            <a:endParaRPr lang="en-US" sz="1600" dirty="0"/>
          </a:p>
          <a:p>
            <a:r>
              <a:rPr lang="en-US" sz="1600" dirty="0" smtClean="0"/>
              <a:t>AEMC Electricity Price Trends Report</a:t>
            </a:r>
          </a:p>
          <a:p>
            <a:endParaRPr lang="en-US" sz="1600" dirty="0"/>
          </a:p>
          <a:p>
            <a:pPr lvl="1"/>
            <a:r>
              <a:rPr lang="en-US" sz="1600" dirty="0" smtClean="0"/>
              <a:t>retail prices in Queensland up 4% p.a. between 1 July 2012 and 30 June 2015 - but QCA has recommended increase of 21.4% in 2013 alone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179512" y="264883"/>
            <a:ext cx="248730" cy="580536"/>
          </a:xfrm>
          <a:prstGeom prst="chevron">
            <a:avLst>
              <a:gd name="adj" fmla="val 38235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369357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559203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748469" y="260648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938894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3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005464" cy="666750"/>
          </a:xfrm>
        </p:spPr>
        <p:txBody>
          <a:bodyPr/>
          <a:lstStyle/>
          <a:p>
            <a:r>
              <a:rPr lang="en-US" dirty="0" smtClean="0"/>
              <a:t>Wholesale: Queensland spot prices have tracked those in the rest of the NEM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446764"/>
            <a:ext cx="5191224" cy="45786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71800" y="1124744"/>
            <a:ext cx="3258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Demand-weighted average spot prices</a:t>
            </a: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179512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369357" y="264883"/>
            <a:ext cx="248730" cy="580536"/>
          </a:xfrm>
          <a:prstGeom prst="chevron">
            <a:avLst>
              <a:gd name="adj" fmla="val 38235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>
            <a:off x="559203" y="264883"/>
            <a:ext cx="248730" cy="580536"/>
          </a:xfrm>
          <a:prstGeom prst="chevron">
            <a:avLst>
              <a:gd name="adj" fmla="val 38235"/>
            </a:avLst>
          </a:prstGeom>
          <a:solidFill>
            <a:srgbClr val="00009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748469" y="260648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938894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4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37512" cy="666750"/>
          </a:xfrm>
        </p:spPr>
        <p:txBody>
          <a:bodyPr/>
          <a:lstStyle/>
          <a:p>
            <a:r>
              <a:rPr lang="en-US" dirty="0" smtClean="0"/>
              <a:t>Annual peak (NEM) demand is barely unchanged over the last 6 years and average demand has been slowly declining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179512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369357" y="264883"/>
            <a:ext cx="248730" cy="580536"/>
          </a:xfrm>
          <a:prstGeom prst="chevron">
            <a:avLst>
              <a:gd name="adj" fmla="val 38235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559203" y="264883"/>
            <a:ext cx="248730" cy="580536"/>
          </a:xfrm>
          <a:prstGeom prst="chevron">
            <a:avLst>
              <a:gd name="adj" fmla="val 38235"/>
            </a:avLst>
          </a:prstGeom>
          <a:solidFill>
            <a:srgbClr val="00009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>
            <a:off x="748469" y="260648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938894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124744"/>
            <a:ext cx="6660232" cy="266429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789040"/>
            <a:ext cx="6624736" cy="28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02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509520" cy="666750"/>
          </a:xfrm>
        </p:spPr>
        <p:txBody>
          <a:bodyPr/>
          <a:lstStyle/>
          <a:p>
            <a:r>
              <a:rPr lang="en-US" dirty="0" smtClean="0"/>
              <a:t>And spot prices in Queensland have risen more than in other NEM regions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48" y="1268760"/>
            <a:ext cx="7102085" cy="37444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59632" y="5445224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What will a change of federal government mean for emission prices and hence wholesale electricity prices?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79512" y="260648"/>
            <a:ext cx="1008112" cy="584771"/>
            <a:chOff x="683568" y="2627461"/>
            <a:chExt cx="8029872" cy="1304851"/>
          </a:xfrm>
        </p:grpSpPr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683568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2195736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AutoShape 10"/>
            <p:cNvSpPr>
              <a:spLocks noChangeArrowheads="1"/>
            </p:cNvSpPr>
            <p:nvPr/>
          </p:nvSpPr>
          <p:spPr bwMode="auto">
            <a:xfrm>
              <a:off x="3707904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rgbClr val="00009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AutoShape 10"/>
            <p:cNvSpPr>
              <a:spLocks noChangeArrowheads="1"/>
            </p:cNvSpPr>
            <p:nvPr/>
          </p:nvSpPr>
          <p:spPr bwMode="auto">
            <a:xfrm>
              <a:off x="5215459" y="2627461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" name="AutoShape 10"/>
            <p:cNvSpPr>
              <a:spLocks noChangeArrowheads="1"/>
            </p:cNvSpPr>
            <p:nvPr/>
          </p:nvSpPr>
          <p:spPr bwMode="auto">
            <a:xfrm>
              <a:off x="6732240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361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509520" cy="666750"/>
          </a:xfrm>
        </p:spPr>
        <p:txBody>
          <a:bodyPr/>
          <a:lstStyle/>
          <a:p>
            <a:r>
              <a:rPr lang="en-US" dirty="0" smtClean="0"/>
              <a:t>But </a:t>
            </a:r>
            <a:r>
              <a:rPr lang="en-US" dirty="0"/>
              <a:t>since emission </a:t>
            </a:r>
            <a:r>
              <a:rPr lang="en-US" dirty="0" smtClean="0"/>
              <a:t>prices have been introduced, Queensland spot prices have more than doubled over the previous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484784"/>
            <a:ext cx="7207438" cy="432048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79512" y="260648"/>
            <a:ext cx="1008112" cy="584771"/>
            <a:chOff x="683568" y="2627461"/>
            <a:chExt cx="8029872" cy="1304851"/>
          </a:xfrm>
        </p:grpSpPr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683568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AutoShape 8"/>
            <p:cNvSpPr>
              <a:spLocks noChangeArrowheads="1"/>
            </p:cNvSpPr>
            <p:nvPr/>
          </p:nvSpPr>
          <p:spPr bwMode="auto">
            <a:xfrm>
              <a:off x="2195736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AutoShape 10"/>
            <p:cNvSpPr>
              <a:spLocks noChangeArrowheads="1"/>
            </p:cNvSpPr>
            <p:nvPr/>
          </p:nvSpPr>
          <p:spPr bwMode="auto">
            <a:xfrm>
              <a:off x="3707904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5215459" y="2627461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" name="AutoShape 10"/>
            <p:cNvSpPr>
              <a:spLocks noChangeArrowheads="1"/>
            </p:cNvSpPr>
            <p:nvPr/>
          </p:nvSpPr>
          <p:spPr bwMode="auto">
            <a:xfrm>
              <a:off x="6732240" y="2636912"/>
              <a:ext cx="1981200" cy="1295400"/>
            </a:xfrm>
            <a:prstGeom prst="chevron">
              <a:avLst>
                <a:gd name="adj" fmla="val 38235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015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293496" cy="666750"/>
          </a:xfrm>
        </p:spPr>
        <p:txBody>
          <a:bodyPr/>
          <a:lstStyle/>
          <a:p>
            <a:r>
              <a:rPr lang="en-US" dirty="0" smtClean="0"/>
              <a:t>Mandatory renewables </a:t>
            </a:r>
            <a:r>
              <a:rPr lang="en-US" dirty="0"/>
              <a:t>obligations have added significantly to </a:t>
            </a:r>
            <a:r>
              <a:rPr lang="en-US" dirty="0" smtClean="0"/>
              <a:t>retail prices recently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5292080" y="1268760"/>
            <a:ext cx="3384376" cy="2246769"/>
          </a:xfrm>
          <a:prstGeom prst="rect">
            <a:avLst/>
          </a:prstGeom>
          <a:solidFill>
            <a:srgbClr val="FFCC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LRET collected ~ $700m in 2012 and  expected  ~ $800m in 2013, from end users.</a:t>
            </a:r>
          </a:p>
          <a:p>
            <a:endParaRPr lang="en-US" dirty="0"/>
          </a:p>
          <a:p>
            <a:r>
              <a:rPr lang="en-US" sz="1400" dirty="0" smtClean="0"/>
              <a:t>Average charge per user in 2013: around $4/MWh.</a:t>
            </a:r>
          </a:p>
          <a:p>
            <a:endParaRPr lang="en-US" dirty="0"/>
          </a:p>
          <a:p>
            <a:r>
              <a:rPr lang="en-US" sz="1400" b="1" dirty="0" smtClean="0">
                <a:solidFill>
                  <a:srgbClr val="FF0000"/>
                </a:solidFill>
              </a:rPr>
              <a:t>Will renewables developers be able to ramp up capacity at the rate needed to meet the target 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883230"/>
            <a:ext cx="4680520" cy="28057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92080" y="3933056"/>
            <a:ext cx="3384376" cy="2031325"/>
          </a:xfrm>
          <a:prstGeom prst="rect">
            <a:avLst/>
          </a:prstGeom>
          <a:solidFill>
            <a:srgbClr val="FFCC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SRES collected around $1.8bn in 2012 and can be expected to collect around $1.4bn in 2013, from end users.</a:t>
            </a:r>
          </a:p>
          <a:p>
            <a:endParaRPr lang="en-US" dirty="0"/>
          </a:p>
          <a:p>
            <a:r>
              <a:rPr lang="en-US" sz="1400" dirty="0" smtClean="0"/>
              <a:t>Average charge per user in 2013: around $8/MWh.</a:t>
            </a:r>
          </a:p>
          <a:p>
            <a:endParaRPr lang="en-US" dirty="0"/>
          </a:p>
          <a:p>
            <a:r>
              <a:rPr lang="en-US" sz="1400" b="1" dirty="0" smtClean="0">
                <a:solidFill>
                  <a:srgbClr val="FF0000"/>
                </a:solidFill>
              </a:rPr>
              <a:t>Will STC creation decline as the Government expects?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196752"/>
            <a:ext cx="4678197" cy="2736304"/>
          </a:xfrm>
          <a:prstGeom prst="rect">
            <a:avLst/>
          </a:prstGeom>
        </p:spPr>
      </p:pic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79512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369357" y="264883"/>
            <a:ext cx="248730" cy="580536"/>
          </a:xfrm>
          <a:prstGeom prst="chevron">
            <a:avLst>
              <a:gd name="adj" fmla="val 38235"/>
            </a:avLst>
          </a:prstGeom>
          <a:solidFill>
            <a:srgbClr val="00009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" name="AutoShape 10"/>
          <p:cNvSpPr>
            <a:spLocks noChangeArrowheads="1"/>
          </p:cNvSpPr>
          <p:nvPr/>
        </p:nvSpPr>
        <p:spPr bwMode="auto">
          <a:xfrm>
            <a:off x="559203" y="264883"/>
            <a:ext cx="248730" cy="580536"/>
          </a:xfrm>
          <a:prstGeom prst="chevron">
            <a:avLst>
              <a:gd name="adj" fmla="val 38235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" name="AutoShape 10"/>
          <p:cNvSpPr>
            <a:spLocks noChangeArrowheads="1"/>
          </p:cNvSpPr>
          <p:nvPr/>
        </p:nvSpPr>
        <p:spPr bwMode="auto">
          <a:xfrm>
            <a:off x="748469" y="260648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" name="AutoShape 10"/>
          <p:cNvSpPr>
            <a:spLocks noChangeArrowheads="1"/>
          </p:cNvSpPr>
          <p:nvPr/>
        </p:nvSpPr>
        <p:spPr bwMode="auto">
          <a:xfrm>
            <a:off x="938894" y="264883"/>
            <a:ext cx="248730" cy="580536"/>
          </a:xfrm>
          <a:prstGeom prst="chevron">
            <a:avLst>
              <a:gd name="adj" fmla="val 38235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26599"/>
      </p:ext>
    </p:extLst>
  </p:cSld>
  <p:clrMapOvr>
    <a:masterClrMapping/>
  </p:clrMapOvr>
</p:sld>
</file>

<file path=ppt/theme/theme1.xml><?xml version="1.0" encoding="utf-8"?>
<a:theme xmlns:a="http://schemas.openxmlformats.org/drawingml/2006/main" name="CME LOGO OPTIONS 18.6.11">
  <a:themeElements>
    <a:clrScheme name="Firecone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recon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sz="14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>
    <a:extraClrScheme>
      <a:clrScheme name="Firecone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E7B98A"/>
        </a:accent6>
        <a:hlink>
          <a:srgbClr val="99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EAEAEA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E7B98A"/>
        </a:accent6>
        <a:hlink>
          <a:srgbClr val="99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CME LOGO OPTIONS 18.6.11.pot</Template>
  <TotalTime>24295</TotalTime>
  <Words>1057</Words>
  <Application>Microsoft Macintosh PowerPoint</Application>
  <PresentationFormat>On-screen Show (4:3)</PresentationFormat>
  <Paragraphs>143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CME LOGO OPTIONS 18.6.11</vt:lpstr>
      <vt:lpstr>PowerPoint Presentation</vt:lpstr>
      <vt:lpstr>PowerPoint Presentation</vt:lpstr>
      <vt:lpstr>Retail electricity prices have increased sharply over the last five years</vt:lpstr>
      <vt:lpstr>And further significant increases are expected from July</vt:lpstr>
      <vt:lpstr>Wholesale: Queensland spot prices have tracked those in the rest of the NEM</vt:lpstr>
      <vt:lpstr>Annual peak (NEM) demand is barely unchanged over the last 6 years and average demand has been slowly declining</vt:lpstr>
      <vt:lpstr>And spot prices in Queensland have risen more than in other NEM regions</vt:lpstr>
      <vt:lpstr>But since emission prices have been introduced, Queensland spot prices have more than doubled over the previous period</vt:lpstr>
      <vt:lpstr>Mandatory renewables obligations have added significantly to retail prices recently</vt:lpstr>
      <vt:lpstr>Residential PV expansion accounts for much of the SRES subsidy </vt:lpstr>
      <vt:lpstr>The recent Beach – Origin gas deal sets a benchmark for future gas prices in Queensland</vt:lpstr>
      <vt:lpstr>Queensland network price outcomes: not a pretty picture </vt:lpstr>
      <vt:lpstr>Expansion of the regulated asset base is the main reason for higher prices</vt:lpstr>
      <vt:lpstr>The Independent Review Panel’s Interim Report is an indictment on the ownership and regulation of networks in Queensland</vt:lpstr>
      <vt:lpstr>And the Panel has concluded big savings can be achieved</vt:lpstr>
      <vt:lpstr>And so, what should users do?</vt:lpstr>
      <vt:lpstr>Contact details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[Title]</dc:title>
  <dc:creator>Firecone</dc:creator>
  <cp:lastModifiedBy>Bruce Mountain</cp:lastModifiedBy>
  <cp:revision>295</cp:revision>
  <dcterms:created xsi:type="dcterms:W3CDTF">2010-11-22T22:27:00Z</dcterms:created>
  <dcterms:modified xsi:type="dcterms:W3CDTF">2013-04-18T00:57:16Z</dcterms:modified>
</cp:coreProperties>
</file>