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282" r:id="rId2"/>
    <p:sldId id="258" r:id="rId3"/>
    <p:sldId id="356" r:id="rId4"/>
    <p:sldId id="357" r:id="rId5"/>
    <p:sldId id="360" r:id="rId6"/>
    <p:sldId id="358" r:id="rId7"/>
    <p:sldId id="359" r:id="rId8"/>
    <p:sldId id="363" r:id="rId9"/>
    <p:sldId id="361" r:id="rId10"/>
    <p:sldId id="362" r:id="rId11"/>
    <p:sldId id="364" r:id="rId12"/>
    <p:sldId id="365" r:id="rId13"/>
    <p:sldId id="355" r:id="rId14"/>
  </p:sldIdLst>
  <p:sldSz cx="9144000" cy="6858000" type="screen4x3"/>
  <p:notesSz cx="6731000" cy="9863138"/>
  <p:defaultTextStyle>
    <a:defPPr>
      <a:defRPr lang="en-US"/>
    </a:defPPr>
    <a:lvl1pPr algn="l" rtl="0" fontAlgn="base">
      <a:spcBef>
        <a:spcPct val="0"/>
      </a:spcBef>
      <a:spcAft>
        <a:spcPct val="0"/>
      </a:spcAft>
      <a:defRPr sz="14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14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14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14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1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1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1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1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1400"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DDEBFB"/>
    <a:srgbClr val="CCFFFF"/>
    <a:srgbClr val="008000"/>
    <a:srgbClr val="CCFF99"/>
    <a:srgbClr val="FFCC99"/>
    <a:srgbClr val="FF9933"/>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1576" y="-12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194" name="Rectangle 2"/>
          <p:cNvSpPr>
            <a:spLocks noGrp="1" noChangeArrowheads="1"/>
          </p:cNvSpPr>
          <p:nvPr>
            <p:ph type="hdr" sz="quarter"/>
          </p:nvPr>
        </p:nvSpPr>
        <p:spPr bwMode="auto">
          <a:xfrm>
            <a:off x="0" y="0"/>
            <a:ext cx="2917825" cy="493713"/>
          </a:xfrm>
          <a:prstGeom prst="rect">
            <a:avLst/>
          </a:prstGeom>
          <a:noFill/>
          <a:ln w="9525">
            <a:noFill/>
            <a:miter lim="800000"/>
            <a:headEnd/>
            <a:tailEnd/>
          </a:ln>
          <a:effectLst/>
        </p:spPr>
        <p:txBody>
          <a:bodyPr vert="horz" wrap="square" lIns="91294" tIns="45647" rIns="91294" bIns="45647" numCol="1" anchor="t" anchorCtr="0" compatLnSpc="1">
            <a:prstTxWarp prst="textNoShape">
              <a:avLst/>
            </a:prstTxWarp>
          </a:bodyPr>
          <a:lstStyle>
            <a:lvl1pPr defTabSz="912813">
              <a:defRPr sz="1200">
                <a:ea typeface="ＭＳ Ｐゴシック" charset="-128"/>
                <a:cs typeface="ＭＳ Ｐゴシック" charset="-128"/>
              </a:defRPr>
            </a:lvl1pPr>
          </a:lstStyle>
          <a:p>
            <a:pPr>
              <a:defRPr/>
            </a:pPr>
            <a:endParaRPr lang="en-US"/>
          </a:p>
        </p:txBody>
      </p:sp>
      <p:sp>
        <p:nvSpPr>
          <p:cNvPr id="136195" name="Rectangle 3"/>
          <p:cNvSpPr>
            <a:spLocks noGrp="1" noChangeArrowheads="1"/>
          </p:cNvSpPr>
          <p:nvPr>
            <p:ph type="dt" sz="quarter" idx="1"/>
          </p:nvPr>
        </p:nvSpPr>
        <p:spPr bwMode="auto">
          <a:xfrm>
            <a:off x="3811588" y="0"/>
            <a:ext cx="2917825" cy="493713"/>
          </a:xfrm>
          <a:prstGeom prst="rect">
            <a:avLst/>
          </a:prstGeom>
          <a:noFill/>
          <a:ln w="9525">
            <a:noFill/>
            <a:miter lim="800000"/>
            <a:headEnd/>
            <a:tailEnd/>
          </a:ln>
          <a:effectLst/>
        </p:spPr>
        <p:txBody>
          <a:bodyPr vert="horz" wrap="square" lIns="91294" tIns="45647" rIns="91294" bIns="45647" numCol="1" anchor="t" anchorCtr="0" compatLnSpc="1">
            <a:prstTxWarp prst="textNoShape">
              <a:avLst/>
            </a:prstTxWarp>
          </a:bodyPr>
          <a:lstStyle>
            <a:lvl1pPr algn="r" defTabSz="912813">
              <a:defRPr sz="1200">
                <a:ea typeface="ＭＳ Ｐゴシック" charset="-128"/>
                <a:cs typeface="ＭＳ Ｐゴシック" charset="-128"/>
              </a:defRPr>
            </a:lvl1pPr>
          </a:lstStyle>
          <a:p>
            <a:pPr>
              <a:defRPr/>
            </a:pPr>
            <a:endParaRPr lang="en-US"/>
          </a:p>
        </p:txBody>
      </p:sp>
      <p:sp>
        <p:nvSpPr>
          <p:cNvPr id="136196" name="Rectangle 4"/>
          <p:cNvSpPr>
            <a:spLocks noGrp="1" noChangeArrowheads="1"/>
          </p:cNvSpPr>
          <p:nvPr>
            <p:ph type="ftr" sz="quarter" idx="2"/>
          </p:nvPr>
        </p:nvSpPr>
        <p:spPr bwMode="auto">
          <a:xfrm>
            <a:off x="0" y="9367838"/>
            <a:ext cx="2917825" cy="493712"/>
          </a:xfrm>
          <a:prstGeom prst="rect">
            <a:avLst/>
          </a:prstGeom>
          <a:noFill/>
          <a:ln w="9525">
            <a:noFill/>
            <a:miter lim="800000"/>
            <a:headEnd/>
            <a:tailEnd/>
          </a:ln>
          <a:effectLst/>
        </p:spPr>
        <p:txBody>
          <a:bodyPr vert="horz" wrap="square" lIns="91294" tIns="45647" rIns="91294" bIns="45647" numCol="1" anchor="b" anchorCtr="0" compatLnSpc="1">
            <a:prstTxWarp prst="textNoShape">
              <a:avLst/>
            </a:prstTxWarp>
          </a:bodyPr>
          <a:lstStyle>
            <a:lvl1pPr defTabSz="912813">
              <a:defRPr sz="1200">
                <a:ea typeface="ＭＳ Ｐゴシック" charset="-128"/>
                <a:cs typeface="ＭＳ Ｐゴシック" charset="-128"/>
              </a:defRPr>
            </a:lvl1pPr>
          </a:lstStyle>
          <a:p>
            <a:pPr>
              <a:defRPr/>
            </a:pPr>
            <a:endParaRPr lang="en-US"/>
          </a:p>
        </p:txBody>
      </p:sp>
      <p:sp>
        <p:nvSpPr>
          <p:cNvPr id="136197" name="Rectangle 5"/>
          <p:cNvSpPr>
            <a:spLocks noGrp="1" noChangeArrowheads="1"/>
          </p:cNvSpPr>
          <p:nvPr>
            <p:ph type="sldNum" sz="quarter" idx="3"/>
          </p:nvPr>
        </p:nvSpPr>
        <p:spPr bwMode="auto">
          <a:xfrm>
            <a:off x="3811588" y="9367838"/>
            <a:ext cx="2917825" cy="493712"/>
          </a:xfrm>
          <a:prstGeom prst="rect">
            <a:avLst/>
          </a:prstGeom>
          <a:noFill/>
          <a:ln w="9525">
            <a:noFill/>
            <a:miter lim="800000"/>
            <a:headEnd/>
            <a:tailEnd/>
          </a:ln>
          <a:effectLst/>
        </p:spPr>
        <p:txBody>
          <a:bodyPr vert="horz" wrap="square" lIns="91294" tIns="45647" rIns="91294" bIns="45647" numCol="1" anchor="b" anchorCtr="0" compatLnSpc="1">
            <a:prstTxWarp prst="textNoShape">
              <a:avLst/>
            </a:prstTxWarp>
          </a:bodyPr>
          <a:lstStyle>
            <a:lvl1pPr algn="r" defTabSz="912813">
              <a:defRPr sz="1200" smtClean="0"/>
            </a:lvl1pPr>
          </a:lstStyle>
          <a:p>
            <a:pPr>
              <a:defRPr/>
            </a:pPr>
            <a:fld id="{BF836259-9C85-7C45-94BC-F9E82C04B7D3}" type="slidenum">
              <a:rPr lang="en-AU"/>
              <a:pPr>
                <a:defRPr/>
              </a:pPr>
              <a:t>‹#›</a:t>
            </a:fld>
            <a:endParaRPr lang="en-AU"/>
          </a:p>
        </p:txBody>
      </p:sp>
    </p:spTree>
    <p:extLst>
      <p:ext uri="{BB962C8B-B14F-4D97-AF65-F5344CB8AC3E}">
        <p14:creationId xmlns:p14="http://schemas.microsoft.com/office/powerpoint/2010/main" val="41400174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17825" cy="493713"/>
          </a:xfrm>
          <a:prstGeom prst="rect">
            <a:avLst/>
          </a:prstGeom>
          <a:noFill/>
          <a:ln w="9525">
            <a:noFill/>
            <a:miter lim="800000"/>
            <a:headEnd/>
            <a:tailEnd/>
          </a:ln>
          <a:effectLst/>
        </p:spPr>
        <p:txBody>
          <a:bodyPr vert="horz" wrap="square" lIns="91294" tIns="45647" rIns="91294" bIns="45647" numCol="1" anchor="t" anchorCtr="0" compatLnSpc="1">
            <a:prstTxWarp prst="textNoShape">
              <a:avLst/>
            </a:prstTxWarp>
          </a:bodyPr>
          <a:lstStyle>
            <a:lvl1pPr defTabSz="912813">
              <a:defRPr sz="1200">
                <a:ea typeface="ＭＳ Ｐゴシック" charset="-128"/>
                <a:cs typeface="ＭＳ Ｐゴシック" charset="-128"/>
              </a:defRPr>
            </a:lvl1pPr>
          </a:lstStyle>
          <a:p>
            <a:pPr>
              <a:defRPr/>
            </a:pPr>
            <a:endParaRPr lang="en-US"/>
          </a:p>
        </p:txBody>
      </p:sp>
      <p:sp>
        <p:nvSpPr>
          <p:cNvPr id="10243" name="Rectangle 3"/>
          <p:cNvSpPr>
            <a:spLocks noGrp="1" noChangeArrowheads="1"/>
          </p:cNvSpPr>
          <p:nvPr>
            <p:ph type="dt" idx="1"/>
          </p:nvPr>
        </p:nvSpPr>
        <p:spPr bwMode="auto">
          <a:xfrm>
            <a:off x="3811588" y="0"/>
            <a:ext cx="2917825" cy="493713"/>
          </a:xfrm>
          <a:prstGeom prst="rect">
            <a:avLst/>
          </a:prstGeom>
          <a:noFill/>
          <a:ln w="9525">
            <a:noFill/>
            <a:miter lim="800000"/>
            <a:headEnd/>
            <a:tailEnd/>
          </a:ln>
          <a:effectLst/>
        </p:spPr>
        <p:txBody>
          <a:bodyPr vert="horz" wrap="square" lIns="91294" tIns="45647" rIns="91294" bIns="45647" numCol="1" anchor="t" anchorCtr="0" compatLnSpc="1">
            <a:prstTxWarp prst="textNoShape">
              <a:avLst/>
            </a:prstTxWarp>
          </a:bodyPr>
          <a:lstStyle>
            <a:lvl1pPr algn="r" defTabSz="912813">
              <a:defRPr sz="1200">
                <a:ea typeface="ＭＳ Ｐゴシック" charset="-128"/>
                <a:cs typeface="ＭＳ Ｐゴシック" charset="-128"/>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901700" y="739775"/>
            <a:ext cx="4929188" cy="36972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0245" name="Rectangle 5"/>
          <p:cNvSpPr>
            <a:spLocks noGrp="1" noChangeArrowheads="1"/>
          </p:cNvSpPr>
          <p:nvPr>
            <p:ph type="body" sz="quarter" idx="3"/>
          </p:nvPr>
        </p:nvSpPr>
        <p:spPr bwMode="auto">
          <a:xfrm>
            <a:off x="673100" y="4684713"/>
            <a:ext cx="5384800" cy="4438650"/>
          </a:xfrm>
          <a:prstGeom prst="rect">
            <a:avLst/>
          </a:prstGeom>
          <a:noFill/>
          <a:ln w="9525">
            <a:noFill/>
            <a:miter lim="800000"/>
            <a:headEnd/>
            <a:tailEnd/>
          </a:ln>
          <a:effectLst/>
        </p:spPr>
        <p:txBody>
          <a:bodyPr vert="horz" wrap="square" lIns="91294" tIns="45647" rIns="91294" bIns="45647"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10246" name="Rectangle 6"/>
          <p:cNvSpPr>
            <a:spLocks noGrp="1" noChangeArrowheads="1"/>
          </p:cNvSpPr>
          <p:nvPr>
            <p:ph type="ftr" sz="quarter" idx="4"/>
          </p:nvPr>
        </p:nvSpPr>
        <p:spPr bwMode="auto">
          <a:xfrm>
            <a:off x="0" y="9367838"/>
            <a:ext cx="2917825" cy="493712"/>
          </a:xfrm>
          <a:prstGeom prst="rect">
            <a:avLst/>
          </a:prstGeom>
          <a:noFill/>
          <a:ln w="9525">
            <a:noFill/>
            <a:miter lim="800000"/>
            <a:headEnd/>
            <a:tailEnd/>
          </a:ln>
          <a:effectLst/>
        </p:spPr>
        <p:txBody>
          <a:bodyPr vert="horz" wrap="square" lIns="91294" tIns="45647" rIns="91294" bIns="45647" numCol="1" anchor="b" anchorCtr="0" compatLnSpc="1">
            <a:prstTxWarp prst="textNoShape">
              <a:avLst/>
            </a:prstTxWarp>
          </a:bodyPr>
          <a:lstStyle>
            <a:lvl1pPr defTabSz="912813">
              <a:defRPr sz="1200">
                <a:ea typeface="ＭＳ Ｐゴシック" charset="-128"/>
                <a:cs typeface="ＭＳ Ｐゴシック" charset="-128"/>
              </a:defRPr>
            </a:lvl1pPr>
          </a:lstStyle>
          <a:p>
            <a:pPr>
              <a:defRPr/>
            </a:pPr>
            <a:endParaRPr lang="en-US"/>
          </a:p>
        </p:txBody>
      </p:sp>
      <p:sp>
        <p:nvSpPr>
          <p:cNvPr id="10247" name="Rectangle 7"/>
          <p:cNvSpPr>
            <a:spLocks noGrp="1" noChangeArrowheads="1"/>
          </p:cNvSpPr>
          <p:nvPr>
            <p:ph type="sldNum" sz="quarter" idx="5"/>
          </p:nvPr>
        </p:nvSpPr>
        <p:spPr bwMode="auto">
          <a:xfrm>
            <a:off x="3811588" y="9367838"/>
            <a:ext cx="2917825" cy="493712"/>
          </a:xfrm>
          <a:prstGeom prst="rect">
            <a:avLst/>
          </a:prstGeom>
          <a:noFill/>
          <a:ln w="9525">
            <a:noFill/>
            <a:miter lim="800000"/>
            <a:headEnd/>
            <a:tailEnd/>
          </a:ln>
          <a:effectLst/>
        </p:spPr>
        <p:txBody>
          <a:bodyPr vert="horz" wrap="square" lIns="91294" tIns="45647" rIns="91294" bIns="45647" numCol="1" anchor="b" anchorCtr="0" compatLnSpc="1">
            <a:prstTxWarp prst="textNoShape">
              <a:avLst/>
            </a:prstTxWarp>
          </a:bodyPr>
          <a:lstStyle>
            <a:lvl1pPr algn="r" defTabSz="912813">
              <a:defRPr sz="1200" smtClean="0"/>
            </a:lvl1pPr>
          </a:lstStyle>
          <a:p>
            <a:pPr>
              <a:defRPr/>
            </a:pPr>
            <a:fld id="{07260DA7-2366-DA4C-B064-479E5A8A27E8}" type="slidenum">
              <a:rPr lang="en-AU"/>
              <a:pPr>
                <a:defRPr/>
              </a:pPr>
              <a:t>‹#›</a:t>
            </a:fld>
            <a:endParaRPr lang="en-AU"/>
          </a:p>
        </p:txBody>
      </p:sp>
    </p:spTree>
    <p:extLst>
      <p:ext uri="{BB962C8B-B14F-4D97-AF65-F5344CB8AC3E}">
        <p14:creationId xmlns:p14="http://schemas.microsoft.com/office/powerpoint/2010/main" val="4819495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pitchFamily="-110"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sz="1400">
                <a:solidFill>
                  <a:schemeClr val="tx1"/>
                </a:solidFill>
                <a:latin typeface="Arial" charset="0"/>
                <a:ea typeface="ＭＳ Ｐゴシック" charset="0"/>
                <a:cs typeface="ＭＳ Ｐゴシック" charset="0"/>
              </a:defRPr>
            </a:lvl1pPr>
            <a:lvl2pPr marL="742950" indent="-285750" defTabSz="912813" eaLnBrk="0" hangingPunct="0">
              <a:defRPr sz="1400">
                <a:solidFill>
                  <a:schemeClr val="tx1"/>
                </a:solidFill>
                <a:latin typeface="Arial" charset="0"/>
                <a:ea typeface="ＭＳ Ｐゴシック" charset="0"/>
              </a:defRPr>
            </a:lvl2pPr>
            <a:lvl3pPr marL="1143000" indent="-228600" defTabSz="912813" eaLnBrk="0" hangingPunct="0">
              <a:defRPr sz="1400">
                <a:solidFill>
                  <a:schemeClr val="tx1"/>
                </a:solidFill>
                <a:latin typeface="Arial" charset="0"/>
                <a:ea typeface="ＭＳ Ｐゴシック" charset="0"/>
              </a:defRPr>
            </a:lvl3pPr>
            <a:lvl4pPr marL="1600200" indent="-228600" defTabSz="912813" eaLnBrk="0" hangingPunct="0">
              <a:defRPr sz="1400">
                <a:solidFill>
                  <a:schemeClr val="tx1"/>
                </a:solidFill>
                <a:latin typeface="Arial" charset="0"/>
                <a:ea typeface="ＭＳ Ｐゴシック" charset="0"/>
              </a:defRPr>
            </a:lvl4pPr>
            <a:lvl5pPr marL="2057400" indent="-228600" defTabSz="912813" eaLnBrk="0" hangingPunct="0">
              <a:defRPr sz="1400">
                <a:solidFill>
                  <a:schemeClr val="tx1"/>
                </a:solidFill>
                <a:latin typeface="Arial" charset="0"/>
                <a:ea typeface="ＭＳ Ｐゴシック" charset="0"/>
              </a:defRPr>
            </a:lvl5pPr>
            <a:lvl6pPr marL="2514600" indent="-228600" defTabSz="912813" eaLnBrk="0" fontAlgn="base" hangingPunct="0">
              <a:spcBef>
                <a:spcPct val="0"/>
              </a:spcBef>
              <a:spcAft>
                <a:spcPct val="0"/>
              </a:spcAft>
              <a:defRPr sz="1400">
                <a:solidFill>
                  <a:schemeClr val="tx1"/>
                </a:solidFill>
                <a:latin typeface="Arial" charset="0"/>
                <a:ea typeface="ＭＳ Ｐゴシック" charset="0"/>
              </a:defRPr>
            </a:lvl6pPr>
            <a:lvl7pPr marL="2971800" indent="-228600" defTabSz="912813" eaLnBrk="0" fontAlgn="base" hangingPunct="0">
              <a:spcBef>
                <a:spcPct val="0"/>
              </a:spcBef>
              <a:spcAft>
                <a:spcPct val="0"/>
              </a:spcAft>
              <a:defRPr sz="1400">
                <a:solidFill>
                  <a:schemeClr val="tx1"/>
                </a:solidFill>
                <a:latin typeface="Arial" charset="0"/>
                <a:ea typeface="ＭＳ Ｐゴシック" charset="0"/>
              </a:defRPr>
            </a:lvl7pPr>
            <a:lvl8pPr marL="3429000" indent="-228600" defTabSz="912813" eaLnBrk="0" fontAlgn="base" hangingPunct="0">
              <a:spcBef>
                <a:spcPct val="0"/>
              </a:spcBef>
              <a:spcAft>
                <a:spcPct val="0"/>
              </a:spcAft>
              <a:defRPr sz="1400">
                <a:solidFill>
                  <a:schemeClr val="tx1"/>
                </a:solidFill>
                <a:latin typeface="Arial" charset="0"/>
                <a:ea typeface="ＭＳ Ｐゴシック" charset="0"/>
              </a:defRPr>
            </a:lvl8pPr>
            <a:lvl9pPr marL="3886200" indent="-228600" defTabSz="912813" eaLnBrk="0" fontAlgn="base" hangingPunct="0">
              <a:spcBef>
                <a:spcPct val="0"/>
              </a:spcBef>
              <a:spcAft>
                <a:spcPct val="0"/>
              </a:spcAft>
              <a:defRPr sz="1400">
                <a:solidFill>
                  <a:schemeClr val="tx1"/>
                </a:solidFill>
                <a:latin typeface="Arial" charset="0"/>
                <a:ea typeface="ＭＳ Ｐゴシック" charset="0"/>
              </a:defRPr>
            </a:lvl9pPr>
          </a:lstStyle>
          <a:p>
            <a:pPr eaLnBrk="1" hangingPunct="1"/>
            <a:fld id="{0120C6A2-ADA0-4348-95F7-77695884AA11}" type="slidenum">
              <a:rPr lang="en-US" sz="1200"/>
              <a:pPr eaLnBrk="1" hangingPunct="1"/>
              <a:t>1</a:t>
            </a:fld>
            <a:endParaRPr lang="en-US" sz="1200"/>
          </a:p>
        </p:txBody>
      </p:sp>
      <p:sp>
        <p:nvSpPr>
          <p:cNvPr id="16386" name="Rectangle 2"/>
          <p:cNvSpPr>
            <a:spLocks noGrp="1" noRot="1" noChangeAspect="1" noChangeArrowheads="1" noTextEdit="1"/>
          </p:cNvSpPr>
          <p:nvPr>
            <p:ph type="sldImg"/>
          </p:nvPr>
        </p:nvSpPr>
        <p:spPr>
          <a:solidFill>
            <a:srgbClr val="FFFFFF"/>
          </a:solidFill>
          <a:ln/>
        </p:spPr>
      </p:sp>
      <p:sp>
        <p:nvSpPr>
          <p:cNvPr id="16387"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sz="1400">
                <a:solidFill>
                  <a:schemeClr val="tx1"/>
                </a:solidFill>
                <a:latin typeface="Arial" charset="0"/>
                <a:ea typeface="ＭＳ Ｐゴシック" charset="0"/>
                <a:cs typeface="ＭＳ Ｐゴシック" charset="0"/>
              </a:defRPr>
            </a:lvl1pPr>
            <a:lvl2pPr marL="742950" indent="-285750" defTabSz="912813" eaLnBrk="0" hangingPunct="0">
              <a:defRPr sz="1400">
                <a:solidFill>
                  <a:schemeClr val="tx1"/>
                </a:solidFill>
                <a:latin typeface="Arial" charset="0"/>
                <a:ea typeface="ＭＳ Ｐゴシック" charset="0"/>
              </a:defRPr>
            </a:lvl2pPr>
            <a:lvl3pPr marL="1143000" indent="-228600" defTabSz="912813" eaLnBrk="0" hangingPunct="0">
              <a:defRPr sz="1400">
                <a:solidFill>
                  <a:schemeClr val="tx1"/>
                </a:solidFill>
                <a:latin typeface="Arial" charset="0"/>
                <a:ea typeface="ＭＳ Ｐゴシック" charset="0"/>
              </a:defRPr>
            </a:lvl3pPr>
            <a:lvl4pPr marL="1600200" indent="-228600" defTabSz="912813" eaLnBrk="0" hangingPunct="0">
              <a:defRPr sz="1400">
                <a:solidFill>
                  <a:schemeClr val="tx1"/>
                </a:solidFill>
                <a:latin typeface="Arial" charset="0"/>
                <a:ea typeface="ＭＳ Ｐゴシック" charset="0"/>
              </a:defRPr>
            </a:lvl4pPr>
            <a:lvl5pPr marL="2057400" indent="-228600" defTabSz="912813" eaLnBrk="0" hangingPunct="0">
              <a:defRPr sz="1400">
                <a:solidFill>
                  <a:schemeClr val="tx1"/>
                </a:solidFill>
                <a:latin typeface="Arial" charset="0"/>
                <a:ea typeface="ＭＳ Ｐゴシック" charset="0"/>
              </a:defRPr>
            </a:lvl5pPr>
            <a:lvl6pPr marL="2514600" indent="-228600" defTabSz="912813" eaLnBrk="0" fontAlgn="base" hangingPunct="0">
              <a:spcBef>
                <a:spcPct val="0"/>
              </a:spcBef>
              <a:spcAft>
                <a:spcPct val="0"/>
              </a:spcAft>
              <a:defRPr sz="1400">
                <a:solidFill>
                  <a:schemeClr val="tx1"/>
                </a:solidFill>
                <a:latin typeface="Arial" charset="0"/>
                <a:ea typeface="ＭＳ Ｐゴシック" charset="0"/>
              </a:defRPr>
            </a:lvl6pPr>
            <a:lvl7pPr marL="2971800" indent="-228600" defTabSz="912813" eaLnBrk="0" fontAlgn="base" hangingPunct="0">
              <a:spcBef>
                <a:spcPct val="0"/>
              </a:spcBef>
              <a:spcAft>
                <a:spcPct val="0"/>
              </a:spcAft>
              <a:defRPr sz="1400">
                <a:solidFill>
                  <a:schemeClr val="tx1"/>
                </a:solidFill>
                <a:latin typeface="Arial" charset="0"/>
                <a:ea typeface="ＭＳ Ｐゴシック" charset="0"/>
              </a:defRPr>
            </a:lvl7pPr>
            <a:lvl8pPr marL="3429000" indent="-228600" defTabSz="912813" eaLnBrk="0" fontAlgn="base" hangingPunct="0">
              <a:spcBef>
                <a:spcPct val="0"/>
              </a:spcBef>
              <a:spcAft>
                <a:spcPct val="0"/>
              </a:spcAft>
              <a:defRPr sz="1400">
                <a:solidFill>
                  <a:schemeClr val="tx1"/>
                </a:solidFill>
                <a:latin typeface="Arial" charset="0"/>
                <a:ea typeface="ＭＳ Ｐゴシック" charset="0"/>
              </a:defRPr>
            </a:lvl8pPr>
            <a:lvl9pPr marL="3886200" indent="-228600" defTabSz="912813" eaLnBrk="0" fontAlgn="base" hangingPunct="0">
              <a:spcBef>
                <a:spcPct val="0"/>
              </a:spcBef>
              <a:spcAft>
                <a:spcPct val="0"/>
              </a:spcAft>
              <a:defRPr sz="1400">
                <a:solidFill>
                  <a:schemeClr val="tx1"/>
                </a:solidFill>
                <a:latin typeface="Arial" charset="0"/>
                <a:ea typeface="ＭＳ Ｐゴシック" charset="0"/>
              </a:defRPr>
            </a:lvl9pPr>
          </a:lstStyle>
          <a:p>
            <a:pPr eaLnBrk="1" hangingPunct="1"/>
            <a:fld id="{C64D0E68-B614-5C4E-A883-AC52BE74B913}" type="slidenum">
              <a:rPr lang="en-US" sz="1200"/>
              <a:pPr eaLnBrk="1" hangingPunct="1"/>
              <a:t>2</a:t>
            </a:fld>
            <a:endParaRPr lang="en-US" sz="1200"/>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AU" smtClean="0"/>
              <a:t>Click to edit Master subtitle style</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endParaRPr lang="en-AU"/>
          </a:p>
          <a:p>
            <a:pPr>
              <a:defRPr/>
            </a:pPr>
            <a:fld id="{24F8B4E5-8A48-274B-B1BE-32E8E06BB55F}" type="slidenum">
              <a:rPr lang="en-AU"/>
              <a:pPr>
                <a:defRPr/>
              </a:pPr>
              <a:t>‹#›</a:t>
            </a:fld>
            <a:endParaRPr lang="en-AU"/>
          </a:p>
        </p:txBody>
      </p:sp>
    </p:spTree>
    <p:extLst>
      <p:ext uri="{BB962C8B-B14F-4D97-AF65-F5344CB8AC3E}">
        <p14:creationId xmlns:p14="http://schemas.microsoft.com/office/powerpoint/2010/main" val="2622299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endParaRPr lang="en-AU"/>
          </a:p>
          <a:p>
            <a:pPr>
              <a:defRPr/>
            </a:pPr>
            <a:fld id="{879C8DBE-0D48-714F-AD91-B43ADD413FF9}" type="slidenum">
              <a:rPr lang="en-AU"/>
              <a:pPr>
                <a:defRPr/>
              </a:pPr>
              <a:t>‹#›</a:t>
            </a:fld>
            <a:endParaRPr lang="en-AU"/>
          </a:p>
        </p:txBody>
      </p:sp>
    </p:spTree>
    <p:extLst>
      <p:ext uri="{BB962C8B-B14F-4D97-AF65-F5344CB8AC3E}">
        <p14:creationId xmlns:p14="http://schemas.microsoft.com/office/powerpoint/2010/main" val="2540365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476250"/>
            <a:ext cx="2058988" cy="5649913"/>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476250"/>
            <a:ext cx="6029325" cy="5649913"/>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endParaRPr lang="en-AU"/>
          </a:p>
          <a:p>
            <a:pPr>
              <a:defRPr/>
            </a:pPr>
            <a:fld id="{9A300968-842E-8048-8194-66D22442F4A8}" type="slidenum">
              <a:rPr lang="en-AU"/>
              <a:pPr>
                <a:defRPr/>
              </a:pPr>
              <a:t>‹#›</a:t>
            </a:fld>
            <a:endParaRPr lang="en-AU"/>
          </a:p>
        </p:txBody>
      </p:sp>
    </p:spTree>
    <p:extLst>
      <p:ext uri="{BB962C8B-B14F-4D97-AF65-F5344CB8AC3E}">
        <p14:creationId xmlns:p14="http://schemas.microsoft.com/office/powerpoint/2010/main" val="3828445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endParaRPr lang="en-AU"/>
          </a:p>
          <a:p>
            <a:pPr>
              <a:defRPr/>
            </a:pPr>
            <a:fld id="{C253D442-5C25-F04A-9439-9FF40F428506}" type="slidenum">
              <a:rPr lang="en-AU"/>
              <a:pPr>
                <a:defRPr/>
              </a:pPr>
              <a:t>‹#›</a:t>
            </a:fld>
            <a:endParaRPr lang="en-AU"/>
          </a:p>
        </p:txBody>
      </p:sp>
    </p:spTree>
    <p:extLst>
      <p:ext uri="{BB962C8B-B14F-4D97-AF65-F5344CB8AC3E}">
        <p14:creationId xmlns:p14="http://schemas.microsoft.com/office/powerpoint/2010/main" val="2260301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AU" smtClean="0"/>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endParaRPr lang="en-AU"/>
          </a:p>
          <a:p>
            <a:pPr>
              <a:defRPr/>
            </a:pPr>
            <a:fld id="{FFC2DDDC-BA10-1446-815E-5B9F26BC9A2A}" type="slidenum">
              <a:rPr lang="en-AU"/>
              <a:pPr>
                <a:defRPr/>
              </a:pPr>
              <a:t>‹#›</a:t>
            </a:fld>
            <a:endParaRPr lang="en-AU"/>
          </a:p>
        </p:txBody>
      </p:sp>
    </p:spTree>
    <p:extLst>
      <p:ext uri="{BB962C8B-B14F-4D97-AF65-F5344CB8AC3E}">
        <p14:creationId xmlns:p14="http://schemas.microsoft.com/office/powerpoint/2010/main" val="2936039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Rectangle 8"/>
          <p:cNvSpPr>
            <a:spLocks noGrp="1" noChangeArrowheads="1"/>
          </p:cNvSpPr>
          <p:nvPr>
            <p:ph type="sldNum" sz="quarter" idx="10"/>
          </p:nvPr>
        </p:nvSpPr>
        <p:spPr>
          <a:ln/>
        </p:spPr>
        <p:txBody>
          <a:bodyPr/>
          <a:lstStyle>
            <a:lvl1pPr>
              <a:defRPr/>
            </a:lvl1pPr>
          </a:lstStyle>
          <a:p>
            <a:pPr>
              <a:defRPr/>
            </a:pPr>
            <a:endParaRPr lang="en-AU"/>
          </a:p>
          <a:p>
            <a:pPr>
              <a:defRPr/>
            </a:pPr>
            <a:fld id="{4FAA14AB-1208-3548-B5F1-1C7F25A2B26A}" type="slidenum">
              <a:rPr lang="en-AU"/>
              <a:pPr>
                <a:defRPr/>
              </a:pPr>
              <a:t>‹#›</a:t>
            </a:fld>
            <a:endParaRPr lang="en-AU"/>
          </a:p>
        </p:txBody>
      </p:sp>
    </p:spTree>
    <p:extLst>
      <p:ext uri="{BB962C8B-B14F-4D97-AF65-F5344CB8AC3E}">
        <p14:creationId xmlns:p14="http://schemas.microsoft.com/office/powerpoint/2010/main" val="3873390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Rectangle 8"/>
          <p:cNvSpPr>
            <a:spLocks noGrp="1" noChangeArrowheads="1"/>
          </p:cNvSpPr>
          <p:nvPr>
            <p:ph type="sldNum" sz="quarter" idx="10"/>
          </p:nvPr>
        </p:nvSpPr>
        <p:spPr>
          <a:ln/>
        </p:spPr>
        <p:txBody>
          <a:bodyPr/>
          <a:lstStyle>
            <a:lvl1pPr>
              <a:defRPr/>
            </a:lvl1pPr>
          </a:lstStyle>
          <a:p>
            <a:pPr>
              <a:defRPr/>
            </a:pPr>
            <a:endParaRPr lang="en-AU"/>
          </a:p>
          <a:p>
            <a:pPr>
              <a:defRPr/>
            </a:pPr>
            <a:fld id="{4588B703-0C18-D848-B09A-50C074A043B7}" type="slidenum">
              <a:rPr lang="en-AU"/>
              <a:pPr>
                <a:defRPr/>
              </a:pPr>
              <a:t>‹#›</a:t>
            </a:fld>
            <a:endParaRPr lang="en-AU"/>
          </a:p>
        </p:txBody>
      </p:sp>
    </p:spTree>
    <p:extLst>
      <p:ext uri="{BB962C8B-B14F-4D97-AF65-F5344CB8AC3E}">
        <p14:creationId xmlns:p14="http://schemas.microsoft.com/office/powerpoint/2010/main" val="958741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Rectangle 8"/>
          <p:cNvSpPr>
            <a:spLocks noGrp="1" noChangeArrowheads="1"/>
          </p:cNvSpPr>
          <p:nvPr>
            <p:ph type="sldNum" sz="quarter" idx="10"/>
          </p:nvPr>
        </p:nvSpPr>
        <p:spPr>
          <a:ln/>
        </p:spPr>
        <p:txBody>
          <a:bodyPr/>
          <a:lstStyle>
            <a:lvl1pPr>
              <a:defRPr/>
            </a:lvl1pPr>
          </a:lstStyle>
          <a:p>
            <a:pPr>
              <a:defRPr/>
            </a:pPr>
            <a:endParaRPr lang="en-AU"/>
          </a:p>
          <a:p>
            <a:pPr>
              <a:defRPr/>
            </a:pPr>
            <a:fld id="{A15CA82C-EC47-654B-8ACB-A17BB1C8E504}" type="slidenum">
              <a:rPr lang="en-AU"/>
              <a:pPr>
                <a:defRPr/>
              </a:pPr>
              <a:t>‹#›</a:t>
            </a:fld>
            <a:endParaRPr lang="en-AU"/>
          </a:p>
        </p:txBody>
      </p:sp>
    </p:spTree>
    <p:extLst>
      <p:ext uri="{BB962C8B-B14F-4D97-AF65-F5344CB8AC3E}">
        <p14:creationId xmlns:p14="http://schemas.microsoft.com/office/powerpoint/2010/main" val="891577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endParaRPr lang="en-AU"/>
          </a:p>
          <a:p>
            <a:pPr>
              <a:defRPr/>
            </a:pPr>
            <a:fld id="{57AA782A-EA77-AD40-AA3A-1029ACD5844F}" type="slidenum">
              <a:rPr lang="en-AU"/>
              <a:pPr>
                <a:defRPr/>
              </a:pPr>
              <a:t>‹#›</a:t>
            </a:fld>
            <a:endParaRPr lang="en-AU"/>
          </a:p>
        </p:txBody>
      </p:sp>
    </p:spTree>
    <p:extLst>
      <p:ext uri="{BB962C8B-B14F-4D97-AF65-F5344CB8AC3E}">
        <p14:creationId xmlns:p14="http://schemas.microsoft.com/office/powerpoint/2010/main" val="3158539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endParaRPr lang="en-AU"/>
          </a:p>
          <a:p>
            <a:pPr>
              <a:defRPr/>
            </a:pPr>
            <a:fld id="{0099AEFD-A1E9-CD43-8807-7B6BD5ADBD27}" type="slidenum">
              <a:rPr lang="en-AU"/>
              <a:pPr>
                <a:defRPr/>
              </a:pPr>
              <a:t>‹#›</a:t>
            </a:fld>
            <a:endParaRPr lang="en-AU"/>
          </a:p>
        </p:txBody>
      </p:sp>
    </p:spTree>
    <p:extLst>
      <p:ext uri="{BB962C8B-B14F-4D97-AF65-F5344CB8AC3E}">
        <p14:creationId xmlns:p14="http://schemas.microsoft.com/office/powerpoint/2010/main" val="12855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AU"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endParaRPr lang="en-AU"/>
          </a:p>
          <a:p>
            <a:pPr>
              <a:defRPr/>
            </a:pPr>
            <a:fld id="{80E99344-25EB-994F-AAF1-66AD14C77B53}" type="slidenum">
              <a:rPr lang="en-AU"/>
              <a:pPr>
                <a:defRPr/>
              </a:pPr>
              <a:t>‹#›</a:t>
            </a:fld>
            <a:endParaRPr lang="en-AU"/>
          </a:p>
        </p:txBody>
      </p:sp>
    </p:spTree>
    <p:extLst>
      <p:ext uri="{BB962C8B-B14F-4D97-AF65-F5344CB8AC3E}">
        <p14:creationId xmlns:p14="http://schemas.microsoft.com/office/powerpoint/2010/main" val="158011732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476250"/>
            <a:ext cx="8229600"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AU" smtClean="0"/>
              <a:t>Click to edit Master title style</a:t>
            </a:r>
            <a:endParaRPr lang="en-US"/>
          </a:p>
        </p:txBody>
      </p:sp>
      <p:sp>
        <p:nvSpPr>
          <p:cNvPr id="1027" name="Rectangle 3"/>
          <p:cNvSpPr>
            <a:spLocks noGrp="1" noChangeArrowheads="1"/>
          </p:cNvSpPr>
          <p:nvPr>
            <p:ph type="body" idx="1"/>
          </p:nvPr>
        </p:nvSpPr>
        <p:spPr bwMode="auto">
          <a:xfrm>
            <a:off x="457200" y="1600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1032" name="Rectangle 8"/>
          <p:cNvSpPr>
            <a:spLocks noGrp="1" noChangeArrowheads="1"/>
          </p:cNvSpPr>
          <p:nvPr>
            <p:ph type="sldNum" sz="quarter" idx="4"/>
          </p:nvPr>
        </p:nvSpPr>
        <p:spPr bwMode="auto">
          <a:xfrm>
            <a:off x="454025" y="6157913"/>
            <a:ext cx="7334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AU"/>
          </a:p>
          <a:p>
            <a:pPr>
              <a:defRPr/>
            </a:pPr>
            <a:fld id="{5BACF879-4698-A949-BA5C-EF8332E06ABD}" type="slidenum">
              <a:rPr lang="en-AU"/>
              <a:pPr>
                <a:defRPr/>
              </a:pPr>
              <a:t>‹#›</a:t>
            </a:fld>
            <a:endParaRPr lang="en-AU"/>
          </a:p>
        </p:txBody>
      </p:sp>
      <p:sp>
        <p:nvSpPr>
          <p:cNvPr id="1029" name="Line 9"/>
          <p:cNvSpPr>
            <a:spLocks noChangeShapeType="1"/>
          </p:cNvSpPr>
          <p:nvPr/>
        </p:nvSpPr>
        <p:spPr bwMode="auto">
          <a:xfrm>
            <a:off x="452438" y="1125538"/>
            <a:ext cx="8239125" cy="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0" name="AutoShape 11" descr="cid:812224603@27012008-0041"/>
          <p:cNvSpPr>
            <a:spLocks noChangeAspect="1" noChangeArrowheads="1"/>
          </p:cNvSpPr>
          <p:nvPr/>
        </p:nvSpPr>
        <p:spPr bwMode="auto">
          <a:xfrm>
            <a:off x="4424363" y="3281363"/>
            <a:ext cx="296862"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800"/>
          </a:p>
        </p:txBody>
      </p:sp>
      <p:sp>
        <p:nvSpPr>
          <p:cNvPr id="1031" name="AutoShape 13" descr="cid:812224603@27012008-0041"/>
          <p:cNvSpPr>
            <a:spLocks noChangeAspect="1" noChangeArrowheads="1"/>
          </p:cNvSpPr>
          <p:nvPr/>
        </p:nvSpPr>
        <p:spPr bwMode="auto">
          <a:xfrm>
            <a:off x="4424363" y="3281363"/>
            <a:ext cx="296862"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800"/>
          </a:p>
        </p:txBody>
      </p:sp>
      <p:pic>
        <p:nvPicPr>
          <p:cNvPr id="1033" name="Picture 11" descr="CME LOGO OPTION 2 + TAGLIN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100392" y="5805264"/>
            <a:ext cx="714375"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sz="2000">
          <a:solidFill>
            <a:schemeClr val="tx1"/>
          </a:solidFill>
          <a:latin typeface="+mj-lt"/>
          <a:ea typeface="ＭＳ Ｐゴシック" charset="-128"/>
          <a:cs typeface="ＭＳ Ｐゴシック" pitchFamily="-110" charset="-128"/>
        </a:defRPr>
      </a:lvl1pPr>
      <a:lvl2pPr algn="ctr" rtl="0" eaLnBrk="1" fontAlgn="base" hangingPunct="1">
        <a:spcBef>
          <a:spcPct val="0"/>
        </a:spcBef>
        <a:spcAft>
          <a:spcPct val="0"/>
        </a:spcAft>
        <a:defRPr sz="2000">
          <a:solidFill>
            <a:schemeClr val="tx1"/>
          </a:solidFill>
          <a:latin typeface="Arial" charset="0"/>
          <a:ea typeface="ＭＳ Ｐゴシック" charset="-128"/>
          <a:cs typeface="ＭＳ Ｐゴシック" pitchFamily="-110" charset="-128"/>
        </a:defRPr>
      </a:lvl2pPr>
      <a:lvl3pPr algn="ctr" rtl="0" eaLnBrk="1" fontAlgn="base" hangingPunct="1">
        <a:spcBef>
          <a:spcPct val="0"/>
        </a:spcBef>
        <a:spcAft>
          <a:spcPct val="0"/>
        </a:spcAft>
        <a:defRPr sz="2000">
          <a:solidFill>
            <a:schemeClr val="tx1"/>
          </a:solidFill>
          <a:latin typeface="Arial" charset="0"/>
          <a:ea typeface="ＭＳ Ｐゴシック" charset="-128"/>
          <a:cs typeface="ＭＳ Ｐゴシック" pitchFamily="-110" charset="-128"/>
        </a:defRPr>
      </a:lvl3pPr>
      <a:lvl4pPr algn="ctr" rtl="0" eaLnBrk="1" fontAlgn="base" hangingPunct="1">
        <a:spcBef>
          <a:spcPct val="0"/>
        </a:spcBef>
        <a:spcAft>
          <a:spcPct val="0"/>
        </a:spcAft>
        <a:defRPr sz="2000">
          <a:solidFill>
            <a:schemeClr val="tx1"/>
          </a:solidFill>
          <a:latin typeface="Arial" charset="0"/>
          <a:ea typeface="ＭＳ Ｐゴシック" charset="-128"/>
          <a:cs typeface="ＭＳ Ｐゴシック" pitchFamily="-110" charset="-128"/>
        </a:defRPr>
      </a:lvl4pPr>
      <a:lvl5pPr algn="ctr" rtl="0" eaLnBrk="1" fontAlgn="base" hangingPunct="1">
        <a:spcBef>
          <a:spcPct val="0"/>
        </a:spcBef>
        <a:spcAft>
          <a:spcPct val="0"/>
        </a:spcAft>
        <a:defRPr sz="2000">
          <a:solidFill>
            <a:schemeClr val="tx1"/>
          </a:solidFill>
          <a:latin typeface="Arial" charset="0"/>
          <a:ea typeface="ＭＳ Ｐゴシック" charset="-128"/>
          <a:cs typeface="ＭＳ Ｐゴシック" pitchFamily="-110" charset="-128"/>
        </a:defRPr>
      </a:lvl5pPr>
      <a:lvl6pPr marL="457200" algn="ctr" rtl="0" eaLnBrk="1" fontAlgn="base" hangingPunct="1">
        <a:spcBef>
          <a:spcPct val="0"/>
        </a:spcBef>
        <a:spcAft>
          <a:spcPct val="0"/>
        </a:spcAft>
        <a:defRPr sz="2000">
          <a:solidFill>
            <a:schemeClr val="tx1"/>
          </a:solidFill>
          <a:latin typeface="Arial" charset="0"/>
        </a:defRPr>
      </a:lvl6pPr>
      <a:lvl7pPr marL="914400" algn="ctr" rtl="0" eaLnBrk="1" fontAlgn="base" hangingPunct="1">
        <a:spcBef>
          <a:spcPct val="0"/>
        </a:spcBef>
        <a:spcAft>
          <a:spcPct val="0"/>
        </a:spcAft>
        <a:defRPr sz="2000">
          <a:solidFill>
            <a:schemeClr val="tx1"/>
          </a:solidFill>
          <a:latin typeface="Arial" charset="0"/>
        </a:defRPr>
      </a:lvl7pPr>
      <a:lvl8pPr marL="1371600" algn="ctr" rtl="0" eaLnBrk="1" fontAlgn="base" hangingPunct="1">
        <a:spcBef>
          <a:spcPct val="0"/>
        </a:spcBef>
        <a:spcAft>
          <a:spcPct val="0"/>
        </a:spcAft>
        <a:defRPr sz="2000">
          <a:solidFill>
            <a:schemeClr val="tx1"/>
          </a:solidFill>
          <a:latin typeface="Arial" charset="0"/>
        </a:defRPr>
      </a:lvl8pPr>
      <a:lvl9pPr marL="1828800" algn="ctr" rtl="0" eaLnBrk="1" fontAlgn="base" hangingPunct="1">
        <a:spcBef>
          <a:spcPct val="0"/>
        </a:spcBef>
        <a:spcAft>
          <a:spcPct val="0"/>
        </a:spcAft>
        <a:defRPr sz="2000">
          <a:solidFill>
            <a:schemeClr val="tx1"/>
          </a:solidFill>
          <a:latin typeface="Arial" charset="0"/>
        </a:defRPr>
      </a:lvl9pPr>
    </p:titleStyle>
    <p:bodyStyle>
      <a:lvl1pPr marL="342900" indent="-342900" algn="l" rtl="0" eaLnBrk="1" fontAlgn="base" hangingPunct="1">
        <a:spcBef>
          <a:spcPct val="20000"/>
        </a:spcBef>
        <a:spcAft>
          <a:spcPct val="0"/>
        </a:spcAft>
        <a:buChar char="•"/>
        <a:defRPr sz="1400">
          <a:solidFill>
            <a:schemeClr val="tx1"/>
          </a:solidFill>
          <a:latin typeface="+mn-lt"/>
          <a:ea typeface="ＭＳ Ｐゴシック" charset="-128"/>
          <a:cs typeface="ＭＳ Ｐゴシック" pitchFamily="-110" charset="-128"/>
        </a:defRPr>
      </a:lvl1pPr>
      <a:lvl2pPr marL="742950" indent="-285750" algn="l" rtl="0" eaLnBrk="1" fontAlgn="base" hangingPunct="1">
        <a:spcBef>
          <a:spcPct val="20000"/>
        </a:spcBef>
        <a:spcAft>
          <a:spcPct val="0"/>
        </a:spcAft>
        <a:buChar char="–"/>
        <a:defRPr sz="1400">
          <a:solidFill>
            <a:schemeClr val="tx1"/>
          </a:solidFill>
          <a:latin typeface="+mn-lt"/>
          <a:ea typeface="ＭＳ Ｐゴシック" charset="-128"/>
        </a:defRPr>
      </a:lvl2pPr>
      <a:lvl3pPr marL="1143000" indent="-228600" algn="l" rtl="0" eaLnBrk="1" fontAlgn="base" hangingPunct="1">
        <a:spcBef>
          <a:spcPct val="20000"/>
        </a:spcBef>
        <a:spcAft>
          <a:spcPct val="0"/>
        </a:spcAft>
        <a:buChar char="•"/>
        <a:defRPr sz="1400">
          <a:solidFill>
            <a:schemeClr val="tx1"/>
          </a:solidFill>
          <a:latin typeface="+mn-lt"/>
          <a:ea typeface="ＭＳ Ｐゴシック" charset="-128"/>
        </a:defRPr>
      </a:lvl3pPr>
      <a:lvl4pPr marL="1600200" indent="-228600" algn="l" rtl="0" eaLnBrk="1" fontAlgn="base" hangingPunct="1">
        <a:spcBef>
          <a:spcPct val="20000"/>
        </a:spcBef>
        <a:spcAft>
          <a:spcPct val="0"/>
        </a:spcAft>
        <a:buChar char="–"/>
        <a:defRPr sz="1400">
          <a:solidFill>
            <a:schemeClr val="tx1"/>
          </a:solidFill>
          <a:latin typeface="+mn-lt"/>
          <a:ea typeface="ＭＳ Ｐゴシック" charset="-128"/>
        </a:defRPr>
      </a:lvl4pPr>
      <a:lvl5pPr marL="2057400" indent="-228600" algn="l" rtl="0" eaLnBrk="1" fontAlgn="base" hangingPunct="1">
        <a:spcBef>
          <a:spcPct val="20000"/>
        </a:spcBef>
        <a:spcAft>
          <a:spcPct val="0"/>
        </a:spcAft>
        <a:buChar char="»"/>
        <a:defRPr sz="1400">
          <a:solidFill>
            <a:schemeClr val="tx1"/>
          </a:solidFill>
          <a:latin typeface="+mn-lt"/>
          <a:ea typeface="ＭＳ Ｐゴシック" charset="-128"/>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1" name="TextBox 3"/>
          <p:cNvSpPr txBox="1">
            <a:spLocks noChangeArrowheads="1"/>
          </p:cNvSpPr>
          <p:nvPr/>
        </p:nvSpPr>
        <p:spPr bwMode="auto">
          <a:xfrm>
            <a:off x="6934200" y="5791200"/>
            <a:ext cx="17859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eaLnBrk="1" hangingPunct="1"/>
            <a:r>
              <a:rPr lang="en-US" sz="1800"/>
              <a:t>Bruce Mountain</a:t>
            </a:r>
          </a:p>
          <a:p>
            <a:pPr eaLnBrk="1" hangingPunct="1"/>
            <a:r>
              <a:rPr lang="en-US" sz="1800" b="1"/>
              <a:t>Director</a:t>
            </a:r>
            <a:endParaRPr lang="en-US" sz="1800"/>
          </a:p>
        </p:txBody>
      </p:sp>
      <p:sp>
        <p:nvSpPr>
          <p:cNvPr id="15362" name="Rectangle 2"/>
          <p:cNvSpPr>
            <a:spLocks noChangeArrowheads="1"/>
          </p:cNvSpPr>
          <p:nvPr/>
        </p:nvSpPr>
        <p:spPr bwMode="auto">
          <a:xfrm>
            <a:off x="685800" y="2362200"/>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3200" dirty="0" smtClean="0"/>
              <a:t>Meaningfully engaging users in the regulation of Australia’s energy markets</a:t>
            </a:r>
            <a:endParaRPr lang="en-US" sz="3200" b="1" dirty="0">
              <a:solidFill>
                <a:srgbClr val="FF0000"/>
              </a:solidFill>
              <a:latin typeface="Book Antiqua" charset="0"/>
            </a:endParaRPr>
          </a:p>
        </p:txBody>
      </p:sp>
      <p:sp>
        <p:nvSpPr>
          <p:cNvPr id="15363" name="TextBox 4"/>
          <p:cNvSpPr txBox="1">
            <a:spLocks noChangeArrowheads="1"/>
          </p:cNvSpPr>
          <p:nvPr/>
        </p:nvSpPr>
        <p:spPr bwMode="auto">
          <a:xfrm>
            <a:off x="827584" y="4509120"/>
            <a:ext cx="76962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algn="ctr" eaLnBrk="1" hangingPunct="1"/>
            <a:r>
              <a:rPr lang="en-US" sz="2000" dirty="0" smtClean="0"/>
              <a:t>Presentation to the EUAA National Electricity Market Update</a:t>
            </a:r>
          </a:p>
          <a:p>
            <a:pPr algn="ctr" eaLnBrk="1" hangingPunct="1"/>
            <a:endParaRPr lang="en-US" sz="2000" dirty="0" smtClean="0"/>
          </a:p>
          <a:p>
            <a:pPr algn="ctr" eaLnBrk="1" hangingPunct="1"/>
            <a:r>
              <a:rPr lang="en-US" sz="2000" dirty="0" smtClean="0"/>
              <a:t>23 May 2013</a:t>
            </a:r>
            <a:endParaRPr lang="en-US" sz="2000" dirty="0"/>
          </a:p>
        </p:txBody>
      </p:sp>
      <p:pic>
        <p:nvPicPr>
          <p:cNvPr id="15365" name="Picture 16" descr="CME LOGO OPTION 1 + TAGL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304800"/>
            <a:ext cx="1524000" cy="1331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Arguments against negotiated settlements</a:t>
            </a:r>
            <a:endParaRPr lang="en-US" dirty="0"/>
          </a:p>
        </p:txBody>
      </p:sp>
      <p:sp>
        <p:nvSpPr>
          <p:cNvPr id="3" name="Content Placeholder 2"/>
          <p:cNvSpPr>
            <a:spLocks noGrp="1"/>
          </p:cNvSpPr>
          <p:nvPr>
            <p:ph idx="1"/>
          </p:nvPr>
        </p:nvSpPr>
        <p:spPr/>
        <p:txBody>
          <a:bodyPr/>
          <a:lstStyle/>
          <a:p>
            <a:pPr>
              <a:buFont typeface="+mj-lt"/>
              <a:buAutoNum type="arabicPeriod"/>
            </a:pPr>
            <a:r>
              <a:rPr lang="en-US" sz="1800" dirty="0" smtClean="0"/>
              <a:t>NS transfers decision-making from regulators to effective pressure groups (e.g. large energy user associations).</a:t>
            </a:r>
          </a:p>
          <a:p>
            <a:pPr>
              <a:buFont typeface="+mj-lt"/>
              <a:buAutoNum type="arabicPeriod"/>
            </a:pPr>
            <a:r>
              <a:rPr lang="en-US" sz="1800" dirty="0" smtClean="0"/>
              <a:t>Consumer are unable to master the complexity needed to successfully negotiate.</a:t>
            </a:r>
          </a:p>
          <a:p>
            <a:pPr>
              <a:buFont typeface="+mj-lt"/>
              <a:buAutoNum type="arabicPeriod"/>
            </a:pPr>
            <a:r>
              <a:rPr lang="en-US" sz="1800" dirty="0" smtClean="0"/>
              <a:t>Consumers have different priorities and so will not be able to agree amongst themselves to settlement.</a:t>
            </a:r>
          </a:p>
          <a:p>
            <a:pPr>
              <a:buFont typeface="+mj-lt"/>
              <a:buAutoNum type="arabicPeriod"/>
            </a:pPr>
            <a:r>
              <a:rPr lang="en-US" sz="1800" dirty="0" smtClean="0"/>
              <a:t>Consumers will choose short term gains at the expense of long term efficient outcomes.</a:t>
            </a:r>
          </a:p>
          <a:p>
            <a:pPr>
              <a:buFont typeface="+mj-lt"/>
              <a:buAutoNum type="arabicPeriod"/>
            </a:pPr>
            <a:r>
              <a:rPr lang="en-US" sz="1800" dirty="0" smtClean="0"/>
              <a:t>Negotiated settlements lack transparency, with no public explanation or justification of the terms involved.</a:t>
            </a:r>
          </a:p>
          <a:p>
            <a:pPr>
              <a:buFont typeface="+mj-lt"/>
              <a:buAutoNum type="arabicPeriod"/>
            </a:pPr>
            <a:r>
              <a:rPr lang="en-US" sz="1800" dirty="0" smtClean="0"/>
              <a:t>Network service providers will not agree to a more generous settlement with consumers than they would get from the regulator</a:t>
            </a:r>
          </a:p>
          <a:p>
            <a:pPr>
              <a:buFont typeface="+mj-lt"/>
              <a:buAutoNum type="arabicPeriod"/>
            </a:pPr>
            <a:endParaRPr lang="en-US" sz="1800" dirty="0" smtClean="0"/>
          </a:p>
          <a:p>
            <a:pPr>
              <a:buFont typeface="+mj-lt"/>
              <a:buAutoNum type="arabicPeriod"/>
            </a:pPr>
            <a:endParaRPr lang="en-US" sz="1800" dirty="0"/>
          </a:p>
          <a:p>
            <a:pPr>
              <a:buFont typeface="+mj-lt"/>
              <a:buAutoNum type="arabicPeriod"/>
            </a:pPr>
            <a:endParaRPr lang="en-US" sz="1800" dirty="0" smtClean="0"/>
          </a:p>
          <a:p>
            <a:endParaRPr lang="en-US" sz="1800" dirty="0"/>
          </a:p>
        </p:txBody>
      </p:sp>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10</a:t>
            </a:fld>
            <a:endParaRPr lang="en-AU"/>
          </a:p>
        </p:txBody>
      </p:sp>
    </p:spTree>
    <p:extLst>
      <p:ext uri="{BB962C8B-B14F-4D97-AF65-F5344CB8AC3E}">
        <p14:creationId xmlns:p14="http://schemas.microsoft.com/office/powerpoint/2010/main" val="1976947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the counter-arguments stack up ? </a:t>
            </a:r>
            <a:endParaRPr lang="en-US"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r>
              <a:rPr lang="en-US" sz="2000" i="1" dirty="0" smtClean="0"/>
              <a:t>The proof of the pudding is in the eating. The parties involved have increasingly preferred settlement to litigation over the course of the last half century. This is a remarkable record of survival in an activity – utility regulation – that has been </a:t>
            </a:r>
            <a:r>
              <a:rPr lang="en-US" sz="2000" i="1" dirty="0" err="1" smtClean="0"/>
              <a:t>characterised</a:t>
            </a:r>
            <a:r>
              <a:rPr lang="en-US" sz="2000" i="1" dirty="0" smtClean="0"/>
              <a:t> by no little reform and change over this period … traditional regulation has become essentially a method of dispute resolution limited to novel or exceptionally difficult rate case issues. </a:t>
            </a:r>
            <a:endParaRPr lang="en-US" sz="2000" i="1" dirty="0"/>
          </a:p>
        </p:txBody>
      </p:sp>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11</a:t>
            </a:fld>
            <a:endParaRPr lang="en-AU"/>
          </a:p>
        </p:txBody>
      </p:sp>
      <p:sp>
        <p:nvSpPr>
          <p:cNvPr id="5" name="TextBox 4"/>
          <p:cNvSpPr txBox="1"/>
          <p:nvPr/>
        </p:nvSpPr>
        <p:spPr>
          <a:xfrm>
            <a:off x="1742292" y="4869160"/>
            <a:ext cx="6865160" cy="307777"/>
          </a:xfrm>
          <a:prstGeom prst="rect">
            <a:avLst/>
          </a:prstGeom>
          <a:noFill/>
        </p:spPr>
        <p:txBody>
          <a:bodyPr wrap="none" rtlCol="0">
            <a:spAutoFit/>
          </a:bodyPr>
          <a:lstStyle/>
          <a:p>
            <a:pPr algn="r"/>
            <a:r>
              <a:rPr lang="en-US" sz="1400" i="1" dirty="0" smtClean="0"/>
              <a:t>Professor Stephen </a:t>
            </a:r>
            <a:r>
              <a:rPr lang="en-US" sz="1400" i="1" dirty="0" err="1" smtClean="0"/>
              <a:t>Littlechild</a:t>
            </a:r>
            <a:r>
              <a:rPr lang="en-US" sz="1400" i="1" dirty="0" smtClean="0"/>
              <a:t> on the application of negotiated settlements in the US.</a:t>
            </a:r>
          </a:p>
        </p:txBody>
      </p:sp>
    </p:spTree>
    <p:extLst>
      <p:ext uri="{BB962C8B-B14F-4D97-AF65-F5344CB8AC3E}">
        <p14:creationId xmlns:p14="http://schemas.microsoft.com/office/powerpoint/2010/main" val="32369898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a:xfrm>
            <a:off x="467544" y="1124744"/>
            <a:ext cx="8229600" cy="4114800"/>
          </a:xfrm>
        </p:spPr>
        <p:txBody>
          <a:bodyPr/>
          <a:lstStyle/>
          <a:p>
            <a:r>
              <a:rPr lang="en-US" sz="1800" dirty="0" smtClean="0"/>
              <a:t>Energy users need to be convinced of the merits of NS.</a:t>
            </a:r>
          </a:p>
          <a:p>
            <a:endParaRPr lang="en-US" sz="1800" dirty="0"/>
          </a:p>
          <a:p>
            <a:r>
              <a:rPr lang="en-US" sz="1800" dirty="0" smtClean="0"/>
              <a:t>Energy users need to step up to the challenge: taking responsibility for the outcomes rather than complaining about decisions made by others. A big change.</a:t>
            </a:r>
          </a:p>
          <a:p>
            <a:endParaRPr lang="en-US" sz="1800" dirty="0"/>
          </a:p>
          <a:p>
            <a:r>
              <a:rPr lang="en-US" sz="1800" dirty="0" smtClean="0"/>
              <a:t>The regulator needs to be able to embrace the change. They will still have a key role, but there will be a shift from decision-making to facilitation.</a:t>
            </a:r>
          </a:p>
          <a:p>
            <a:endParaRPr lang="en-US" sz="1800" dirty="0"/>
          </a:p>
          <a:p>
            <a:r>
              <a:rPr lang="en-US" sz="1800" dirty="0" smtClean="0"/>
              <a:t>Network service providers need to feel comfortable that they can achieve a reasonable and durable outcome through negotiation with their customers, rather than protection from regulators.</a:t>
            </a:r>
          </a:p>
          <a:p>
            <a:endParaRPr lang="en-US" sz="1800" dirty="0"/>
          </a:p>
          <a:p>
            <a:r>
              <a:rPr lang="en-US" sz="1800" dirty="0" smtClean="0"/>
              <a:t>Much to do to think about the best way to introduce this, but first hearts and minds must be won over.</a:t>
            </a:r>
          </a:p>
          <a:p>
            <a:endParaRPr lang="en-US" sz="1800" dirty="0"/>
          </a:p>
          <a:p>
            <a:pPr marL="0" indent="0">
              <a:buNone/>
            </a:pPr>
            <a:endParaRPr lang="en-US" sz="1800" dirty="0" smtClean="0"/>
          </a:p>
          <a:p>
            <a:endParaRPr lang="en-US" sz="1800" dirty="0" smtClean="0"/>
          </a:p>
          <a:p>
            <a:endParaRPr lang="en-US" sz="1800" dirty="0"/>
          </a:p>
          <a:p>
            <a:endParaRPr lang="en-US" sz="1800" dirty="0"/>
          </a:p>
        </p:txBody>
      </p:sp>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12</a:t>
            </a:fld>
            <a:endParaRPr lang="en-AU"/>
          </a:p>
        </p:txBody>
      </p:sp>
    </p:spTree>
    <p:extLst>
      <p:ext uri="{BB962C8B-B14F-4D97-AF65-F5344CB8AC3E}">
        <p14:creationId xmlns:p14="http://schemas.microsoft.com/office/powerpoint/2010/main" val="33540722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details</a:t>
            </a:r>
            <a:endParaRPr lang="en-US"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r>
              <a:rPr lang="en-US" sz="1600" dirty="0" smtClean="0"/>
              <a:t>Bruce Mountain</a:t>
            </a:r>
          </a:p>
          <a:p>
            <a:pPr marL="0" indent="0" algn="ctr">
              <a:buNone/>
            </a:pPr>
            <a:r>
              <a:rPr lang="en-US" sz="1600" dirty="0" smtClean="0"/>
              <a:t>Director, CME</a:t>
            </a:r>
          </a:p>
          <a:p>
            <a:pPr marL="0" indent="0" algn="ctr">
              <a:buNone/>
            </a:pPr>
            <a:r>
              <a:rPr lang="en-US" sz="1600" dirty="0" smtClean="0"/>
              <a:t>Level 43, 80 Collins Street</a:t>
            </a:r>
          </a:p>
          <a:p>
            <a:pPr marL="0" indent="0" algn="ctr">
              <a:buNone/>
            </a:pPr>
            <a:r>
              <a:rPr lang="en-US" sz="1600" dirty="0" smtClean="0"/>
              <a:t>Melbourne</a:t>
            </a:r>
          </a:p>
          <a:p>
            <a:pPr marL="0" indent="0" algn="ctr">
              <a:buNone/>
            </a:pPr>
            <a:r>
              <a:rPr lang="en-US" sz="1600" dirty="0" smtClean="0"/>
              <a:t>3000.</a:t>
            </a:r>
          </a:p>
          <a:p>
            <a:pPr marL="0" indent="0" algn="ctr">
              <a:buNone/>
            </a:pPr>
            <a:r>
              <a:rPr lang="en-US" sz="1600" dirty="0" smtClean="0"/>
              <a:t>0405 505 060</a:t>
            </a:r>
          </a:p>
          <a:p>
            <a:pPr marL="0" indent="0" algn="ctr">
              <a:buNone/>
            </a:pPr>
            <a:r>
              <a:rPr lang="en-US" sz="1600" dirty="0" smtClean="0"/>
              <a:t>03 9664 0680</a:t>
            </a:r>
          </a:p>
          <a:p>
            <a:endParaRPr lang="en-US" dirty="0"/>
          </a:p>
        </p:txBody>
      </p:sp>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13</a:t>
            </a:fld>
            <a:endParaRPr lang="en-AU"/>
          </a:p>
        </p:txBody>
      </p:sp>
    </p:spTree>
    <p:extLst>
      <p:ext uri="{BB962C8B-B14F-4D97-AF65-F5344CB8AC3E}">
        <p14:creationId xmlns:p14="http://schemas.microsoft.com/office/powerpoint/2010/main" val="2750239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eaLnBrk="1" hangingPunct="1"/>
            <a:endParaRPr lang="en-US" sz="1200"/>
          </a:p>
          <a:p>
            <a:pPr eaLnBrk="1" hangingPunct="1"/>
            <a:fld id="{C5FCA172-B4DB-1B49-90DD-DAA7498982DB}" type="slidenum">
              <a:rPr lang="en-US" sz="1200"/>
              <a:pPr eaLnBrk="1" hangingPunct="1"/>
              <a:t>2</a:t>
            </a:fld>
            <a:endParaRPr lang="en-US" sz="1200"/>
          </a:p>
        </p:txBody>
      </p:sp>
      <p:sp>
        <p:nvSpPr>
          <p:cNvPr id="21512" name="AutoShape 5"/>
          <p:cNvSpPr>
            <a:spLocks noChangeArrowheads="1"/>
          </p:cNvSpPr>
          <p:nvPr/>
        </p:nvSpPr>
        <p:spPr bwMode="auto">
          <a:xfrm>
            <a:off x="683568" y="2636912"/>
            <a:ext cx="1981200" cy="1295400"/>
          </a:xfrm>
          <a:prstGeom prst="chevron">
            <a:avLst>
              <a:gd name="adj" fmla="val 38235"/>
            </a:avLst>
          </a:prstGeom>
          <a:solidFill>
            <a:schemeClr val="accent2"/>
          </a:solidFill>
          <a:ln w="9525">
            <a:solidFill>
              <a:schemeClr val="bg1"/>
            </a:solidFill>
            <a:miter lim="800000"/>
            <a:headEnd/>
            <a:tailEnd/>
          </a:ln>
        </p:spPr>
        <p:txBody>
          <a:bodyPr wrap="none" anchor="ctr"/>
          <a:lstStyle/>
          <a:p>
            <a:pPr algn="ctr"/>
            <a:endParaRPr lang="en-US"/>
          </a:p>
        </p:txBody>
      </p:sp>
      <p:sp>
        <p:nvSpPr>
          <p:cNvPr id="21513" name="Text Box 7"/>
          <p:cNvSpPr txBox="1">
            <a:spLocks noChangeArrowheads="1"/>
          </p:cNvSpPr>
          <p:nvPr/>
        </p:nvSpPr>
        <p:spPr bwMode="auto">
          <a:xfrm>
            <a:off x="1259632" y="2996952"/>
            <a:ext cx="12207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eaLnBrk="1" hangingPunct="1"/>
            <a:r>
              <a:rPr lang="en-US" b="1" dirty="0" smtClean="0">
                <a:solidFill>
                  <a:schemeClr val="bg1"/>
                </a:solidFill>
              </a:rPr>
              <a:t>What’s the  problem ?</a:t>
            </a:r>
            <a:endParaRPr lang="en-US" b="1" dirty="0">
              <a:solidFill>
                <a:schemeClr val="bg1"/>
              </a:solidFill>
            </a:endParaRPr>
          </a:p>
        </p:txBody>
      </p:sp>
      <p:sp>
        <p:nvSpPr>
          <p:cNvPr id="21514" name="AutoShape 8"/>
          <p:cNvSpPr>
            <a:spLocks noChangeArrowheads="1"/>
          </p:cNvSpPr>
          <p:nvPr/>
        </p:nvSpPr>
        <p:spPr bwMode="auto">
          <a:xfrm>
            <a:off x="3707904" y="2636912"/>
            <a:ext cx="1981200" cy="1295400"/>
          </a:xfrm>
          <a:prstGeom prst="chevron">
            <a:avLst>
              <a:gd name="adj" fmla="val 38235"/>
            </a:avLst>
          </a:prstGeom>
          <a:solidFill>
            <a:schemeClr val="accent2"/>
          </a:solidFill>
          <a:ln w="9525">
            <a:solidFill>
              <a:schemeClr val="bg1"/>
            </a:solidFill>
            <a:miter lim="800000"/>
            <a:headEnd/>
            <a:tailEnd/>
          </a:ln>
        </p:spPr>
        <p:txBody>
          <a:bodyPr wrap="none" anchor="ctr"/>
          <a:lstStyle/>
          <a:p>
            <a:pPr algn="ctr"/>
            <a:endParaRPr lang="en-US" b="1"/>
          </a:p>
        </p:txBody>
      </p:sp>
      <p:sp>
        <p:nvSpPr>
          <p:cNvPr id="21515" name="Text Box 9"/>
          <p:cNvSpPr txBox="1">
            <a:spLocks noChangeArrowheads="1"/>
          </p:cNvSpPr>
          <p:nvPr/>
        </p:nvSpPr>
        <p:spPr bwMode="auto">
          <a:xfrm>
            <a:off x="4139952" y="2924944"/>
            <a:ext cx="1236613" cy="73866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eaLnBrk="1" hangingPunct="1"/>
            <a:r>
              <a:rPr lang="en-US" b="1" dirty="0" smtClean="0">
                <a:solidFill>
                  <a:schemeClr val="bg1"/>
                </a:solidFill>
              </a:rPr>
              <a:t>The case for negotiated settlements</a:t>
            </a:r>
            <a:endParaRPr lang="en-US" b="1" dirty="0">
              <a:solidFill>
                <a:schemeClr val="bg1"/>
              </a:solidFill>
            </a:endParaRPr>
          </a:p>
        </p:txBody>
      </p:sp>
      <p:sp>
        <p:nvSpPr>
          <p:cNvPr id="21516" name="AutoShape 10"/>
          <p:cNvSpPr>
            <a:spLocks noChangeArrowheads="1"/>
          </p:cNvSpPr>
          <p:nvPr/>
        </p:nvSpPr>
        <p:spPr bwMode="auto">
          <a:xfrm>
            <a:off x="2195736" y="2636912"/>
            <a:ext cx="1981200" cy="1295400"/>
          </a:xfrm>
          <a:prstGeom prst="chevron">
            <a:avLst>
              <a:gd name="adj" fmla="val 38235"/>
            </a:avLst>
          </a:prstGeom>
          <a:solidFill>
            <a:schemeClr val="accent2"/>
          </a:solidFill>
          <a:ln w="9525">
            <a:solidFill>
              <a:schemeClr val="bg1"/>
            </a:solidFill>
            <a:miter lim="800000"/>
            <a:headEnd/>
            <a:tailEnd/>
          </a:ln>
        </p:spPr>
        <p:txBody>
          <a:bodyPr wrap="none" anchor="ctr"/>
          <a:lstStyle/>
          <a:p>
            <a:pPr algn="ctr"/>
            <a:endParaRPr lang="en-US"/>
          </a:p>
        </p:txBody>
      </p:sp>
      <p:sp>
        <p:nvSpPr>
          <p:cNvPr id="21517" name="Text Box 11"/>
          <p:cNvSpPr txBox="1">
            <a:spLocks noChangeArrowheads="1"/>
          </p:cNvSpPr>
          <p:nvPr/>
        </p:nvSpPr>
        <p:spPr bwMode="auto">
          <a:xfrm>
            <a:off x="2771800" y="2996952"/>
            <a:ext cx="1082675" cy="5232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eaLnBrk="1" hangingPunct="1"/>
            <a:r>
              <a:rPr lang="en-US" b="1" dirty="0" smtClean="0">
                <a:solidFill>
                  <a:schemeClr val="bg1"/>
                </a:solidFill>
              </a:rPr>
              <a:t>What’s the theory?</a:t>
            </a:r>
            <a:endParaRPr lang="en-US" b="1" dirty="0">
              <a:solidFill>
                <a:schemeClr val="bg1"/>
              </a:solidFill>
            </a:endParaRPr>
          </a:p>
        </p:txBody>
      </p:sp>
      <p:sp>
        <p:nvSpPr>
          <p:cNvPr id="21507" name="AutoShape 10"/>
          <p:cNvSpPr>
            <a:spLocks noChangeArrowheads="1"/>
          </p:cNvSpPr>
          <p:nvPr/>
        </p:nvSpPr>
        <p:spPr bwMode="auto">
          <a:xfrm>
            <a:off x="5215459" y="2627461"/>
            <a:ext cx="1981200" cy="1295400"/>
          </a:xfrm>
          <a:prstGeom prst="chevron">
            <a:avLst>
              <a:gd name="adj" fmla="val 38235"/>
            </a:avLst>
          </a:prstGeom>
          <a:solidFill>
            <a:schemeClr val="accent2"/>
          </a:solidFill>
          <a:ln w="9525">
            <a:solidFill>
              <a:schemeClr val="bg1"/>
            </a:solidFill>
            <a:miter lim="800000"/>
            <a:headEnd/>
            <a:tailEnd/>
          </a:ln>
        </p:spPr>
        <p:txBody>
          <a:bodyPr wrap="none" anchor="ctr"/>
          <a:lstStyle/>
          <a:p>
            <a:pPr algn="ctr"/>
            <a:endParaRPr lang="en-US"/>
          </a:p>
        </p:txBody>
      </p:sp>
      <p:sp>
        <p:nvSpPr>
          <p:cNvPr id="21508" name="Text Box 11"/>
          <p:cNvSpPr txBox="1">
            <a:spLocks noChangeArrowheads="1"/>
          </p:cNvSpPr>
          <p:nvPr/>
        </p:nvSpPr>
        <p:spPr bwMode="auto">
          <a:xfrm>
            <a:off x="5652120" y="2780928"/>
            <a:ext cx="1296144" cy="95410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eaLnBrk="1" hangingPunct="1"/>
            <a:r>
              <a:rPr lang="en-US" b="1" dirty="0">
                <a:solidFill>
                  <a:schemeClr val="bg1"/>
                </a:solidFill>
              </a:rPr>
              <a:t>The case </a:t>
            </a:r>
            <a:r>
              <a:rPr lang="en-US" b="1" dirty="0" smtClean="0">
                <a:solidFill>
                  <a:schemeClr val="bg1"/>
                </a:solidFill>
              </a:rPr>
              <a:t>against negotiated </a:t>
            </a:r>
            <a:r>
              <a:rPr lang="en-US" b="1" dirty="0">
                <a:solidFill>
                  <a:schemeClr val="bg1"/>
                </a:solidFill>
              </a:rPr>
              <a:t>settlements</a:t>
            </a:r>
          </a:p>
        </p:txBody>
      </p:sp>
      <p:sp>
        <p:nvSpPr>
          <p:cNvPr id="21509" name="AutoShape 10"/>
          <p:cNvSpPr>
            <a:spLocks noChangeArrowheads="1"/>
          </p:cNvSpPr>
          <p:nvPr/>
        </p:nvSpPr>
        <p:spPr bwMode="auto">
          <a:xfrm>
            <a:off x="6732240" y="2636912"/>
            <a:ext cx="1981200" cy="1295400"/>
          </a:xfrm>
          <a:prstGeom prst="chevron">
            <a:avLst>
              <a:gd name="adj" fmla="val 38235"/>
            </a:avLst>
          </a:prstGeom>
          <a:solidFill>
            <a:schemeClr val="accent2"/>
          </a:solidFill>
          <a:ln w="9525">
            <a:solidFill>
              <a:schemeClr val="bg1"/>
            </a:solidFill>
            <a:miter lim="800000"/>
            <a:headEnd/>
            <a:tailEnd/>
          </a:ln>
        </p:spPr>
        <p:txBody>
          <a:bodyPr wrap="none" anchor="ctr"/>
          <a:lstStyle/>
          <a:p>
            <a:pPr algn="ctr"/>
            <a:endParaRPr lang="en-US"/>
          </a:p>
        </p:txBody>
      </p:sp>
      <p:sp>
        <p:nvSpPr>
          <p:cNvPr id="21510" name="Text Box 11"/>
          <p:cNvSpPr txBox="1">
            <a:spLocks noChangeArrowheads="1"/>
          </p:cNvSpPr>
          <p:nvPr/>
        </p:nvSpPr>
        <p:spPr bwMode="auto">
          <a:xfrm>
            <a:off x="7380312" y="3068960"/>
            <a:ext cx="1013792" cy="5232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eaLnBrk="1" hangingPunct="1"/>
            <a:r>
              <a:rPr lang="en-US" b="1" dirty="0" smtClean="0">
                <a:solidFill>
                  <a:schemeClr val="bg1"/>
                </a:solidFill>
              </a:rPr>
              <a:t>How is it done ?</a:t>
            </a:r>
            <a:endParaRPr lang="en-US" b="1" dirty="0">
              <a:solidFill>
                <a:schemeClr val="bg1"/>
              </a:solidFill>
            </a:endParaRPr>
          </a:p>
        </p:txBody>
      </p:sp>
      <p:sp>
        <p:nvSpPr>
          <p:cNvPr id="21511" name="Title 1"/>
          <p:cNvSpPr>
            <a:spLocks/>
          </p:cNvSpPr>
          <p:nvPr/>
        </p:nvSpPr>
        <p:spPr bwMode="auto">
          <a:xfrm>
            <a:off x="457200" y="381000"/>
            <a:ext cx="7554913"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0" hangingPunct="0"/>
            <a:r>
              <a:rPr lang="en-US" sz="2000" b="1"/>
              <a:t>Outline</a:t>
            </a:r>
            <a:r>
              <a:rPr lang="en-US" sz="2000"/>
              <a:t> </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the problem ?</a:t>
            </a:r>
            <a:endParaRPr lang="en-US" dirty="0"/>
          </a:p>
        </p:txBody>
      </p:sp>
      <p:sp>
        <p:nvSpPr>
          <p:cNvPr id="3" name="Content Placeholder 2"/>
          <p:cNvSpPr>
            <a:spLocks noGrp="1"/>
          </p:cNvSpPr>
          <p:nvPr>
            <p:ph idx="1"/>
          </p:nvPr>
        </p:nvSpPr>
        <p:spPr>
          <a:xfrm>
            <a:off x="467544" y="1196752"/>
            <a:ext cx="8229600" cy="4114800"/>
          </a:xfrm>
        </p:spPr>
        <p:txBody>
          <a:bodyPr/>
          <a:lstStyle/>
          <a:p>
            <a:r>
              <a:rPr lang="en-US" sz="1600" dirty="0" smtClean="0"/>
              <a:t>Sustained price rises in the regulated monopoly parts of the energy sector </a:t>
            </a:r>
            <a:r>
              <a:rPr lang="en-US" sz="1600" dirty="0"/>
              <a:t>o</a:t>
            </a:r>
            <a:r>
              <a:rPr lang="en-US" sz="1600" dirty="0" smtClean="0"/>
              <a:t>ver last 10 years.</a:t>
            </a:r>
          </a:p>
          <a:p>
            <a:endParaRPr lang="en-US" sz="1600" dirty="0"/>
          </a:p>
          <a:p>
            <a:r>
              <a:rPr lang="en-US" sz="1600" dirty="0"/>
              <a:t>E</a:t>
            </a:r>
            <a:r>
              <a:rPr lang="en-US" sz="1600" dirty="0" smtClean="0"/>
              <a:t>vidence now accepted that demand growth / ageing assets / catch-up does not </a:t>
            </a:r>
            <a:r>
              <a:rPr lang="en-US" sz="1600" dirty="0" smtClean="0"/>
              <a:t>adequately explain </a:t>
            </a:r>
            <a:r>
              <a:rPr lang="en-US" sz="1600" dirty="0" smtClean="0"/>
              <a:t>this.</a:t>
            </a:r>
          </a:p>
          <a:p>
            <a:endParaRPr lang="en-US" sz="1600" dirty="0"/>
          </a:p>
          <a:p>
            <a:r>
              <a:rPr lang="en-US" sz="1600" dirty="0" smtClean="0"/>
              <a:t>Expenditure by monopolies has grown strongly: </a:t>
            </a:r>
          </a:p>
          <a:p>
            <a:pPr lvl="1"/>
            <a:r>
              <a:rPr lang="en-US" sz="1600" dirty="0" smtClean="0"/>
              <a:t>Shareholders – particularly state governments – have reaped substantial financial rewards.</a:t>
            </a:r>
          </a:p>
          <a:p>
            <a:pPr lvl="1"/>
            <a:r>
              <a:rPr lang="en-US" sz="1600" dirty="0" smtClean="0"/>
              <a:t>Users have had to bear the burden of higher prices (typically doubling in 5-7 years).</a:t>
            </a:r>
          </a:p>
          <a:p>
            <a:pPr lvl="1"/>
            <a:r>
              <a:rPr lang="en-US" sz="1600" dirty="0" smtClean="0"/>
              <a:t>Household electricity prices in Australia now comparable to Denmark – the highest in the world.</a:t>
            </a:r>
          </a:p>
          <a:p>
            <a:endParaRPr lang="en-US" sz="1600" dirty="0"/>
          </a:p>
          <a:p>
            <a:r>
              <a:rPr lang="en-US" sz="1600" dirty="0" smtClean="0"/>
              <a:t>Energy users have expressed alarm at </a:t>
            </a:r>
            <a:r>
              <a:rPr lang="en-US" sz="1600" dirty="0" smtClean="0"/>
              <a:t>the decisions </a:t>
            </a:r>
            <a:r>
              <a:rPr lang="en-US" sz="1600" dirty="0" smtClean="0"/>
              <a:t>that lead to this. But users have been (and mostly remain) a voice in the wilderness. </a:t>
            </a:r>
          </a:p>
          <a:p>
            <a:endParaRPr lang="en-US" sz="1600" dirty="0"/>
          </a:p>
          <a:p>
            <a:r>
              <a:rPr lang="en-US" sz="1600" dirty="0" smtClean="0"/>
              <a:t>Energy user advocacy is generally fragmented and badly under-funded. </a:t>
            </a:r>
          </a:p>
          <a:p>
            <a:endParaRPr lang="en-US" sz="1600" dirty="0"/>
          </a:p>
          <a:p>
            <a:endParaRPr lang="en-US" sz="1600" dirty="0" smtClean="0"/>
          </a:p>
          <a:p>
            <a:endParaRPr lang="en-US" sz="1600" dirty="0"/>
          </a:p>
          <a:p>
            <a:endParaRPr lang="en-US" sz="1600" dirty="0"/>
          </a:p>
        </p:txBody>
      </p:sp>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3</a:t>
            </a:fld>
            <a:endParaRPr lang="en-AU"/>
          </a:p>
        </p:txBody>
      </p:sp>
    </p:spTree>
    <p:extLst>
      <p:ext uri="{BB962C8B-B14F-4D97-AF65-F5344CB8AC3E}">
        <p14:creationId xmlns:p14="http://schemas.microsoft.com/office/powerpoint/2010/main" val="1853383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the theory say?</a:t>
            </a:r>
            <a:endParaRPr lang="en-US" dirty="0"/>
          </a:p>
        </p:txBody>
      </p:sp>
      <p:sp>
        <p:nvSpPr>
          <p:cNvPr id="3" name="Content Placeholder 2"/>
          <p:cNvSpPr>
            <a:spLocks noGrp="1"/>
          </p:cNvSpPr>
          <p:nvPr>
            <p:ph idx="1"/>
          </p:nvPr>
        </p:nvSpPr>
        <p:spPr>
          <a:xfrm>
            <a:off x="395536" y="1124744"/>
            <a:ext cx="7776864" cy="4114800"/>
          </a:xfrm>
        </p:spPr>
        <p:txBody>
          <a:bodyPr/>
          <a:lstStyle/>
          <a:p>
            <a:r>
              <a:rPr lang="en-US" sz="1600" dirty="0" smtClean="0"/>
              <a:t>Two main (somewhat competing) </a:t>
            </a:r>
            <a:r>
              <a:rPr lang="en-US" sz="1600" dirty="0" smtClean="0"/>
              <a:t>theories of regulation:</a:t>
            </a:r>
            <a:endParaRPr lang="en-US" sz="1600" dirty="0" smtClean="0"/>
          </a:p>
          <a:p>
            <a:endParaRPr lang="en-US" sz="1600" dirty="0" smtClean="0"/>
          </a:p>
          <a:p>
            <a:pPr lvl="1"/>
            <a:r>
              <a:rPr lang="en-US" sz="1600" b="1" dirty="0" smtClean="0"/>
              <a:t>Public interest theory</a:t>
            </a:r>
            <a:r>
              <a:rPr lang="en-US" sz="1600" dirty="0" smtClean="0"/>
              <a:t> – the regulator’s job is to fix market failures; they can be trusted to do the job, they have the resources and so should have the responsibility. Consumers and other stakeholders should keep their noses out of it.</a:t>
            </a:r>
            <a:endParaRPr lang="en-US" sz="1600" dirty="0"/>
          </a:p>
          <a:p>
            <a:pPr lvl="1"/>
            <a:r>
              <a:rPr lang="en-US" sz="1600" b="1" dirty="0" smtClean="0"/>
              <a:t>Public choice theory </a:t>
            </a:r>
            <a:r>
              <a:rPr lang="en-US" sz="1600" dirty="0" smtClean="0"/>
              <a:t>– says regulators </a:t>
            </a:r>
            <a:r>
              <a:rPr lang="en-US" sz="1600" dirty="0"/>
              <a:t>are </a:t>
            </a:r>
            <a:r>
              <a:rPr lang="en-US" sz="1600" dirty="0" smtClean="0"/>
              <a:t>fallible and hence pursuit of the public interest through regulation is the triumph of hope over reality. Says regulatory outcomes reflect the bargaining power of competing stakeholders: imbalanced stakeholders therefore results in imbalanced outcomes. </a:t>
            </a:r>
          </a:p>
          <a:p>
            <a:endParaRPr lang="en-US" sz="1600" dirty="0"/>
          </a:p>
          <a:p>
            <a:r>
              <a:rPr lang="en-US" sz="1600" dirty="0" smtClean="0"/>
              <a:t>Public choice well-accepted in the academy; many empirical studies.</a:t>
            </a:r>
          </a:p>
          <a:p>
            <a:endParaRPr lang="en-US" sz="1600" dirty="0"/>
          </a:p>
          <a:p>
            <a:r>
              <a:rPr lang="en-US" sz="1600" dirty="0" smtClean="0"/>
              <a:t>Public choice well accepted in North America and fundamental to their regulatory institutions. </a:t>
            </a:r>
          </a:p>
          <a:p>
            <a:endParaRPr lang="en-US" sz="1600" dirty="0"/>
          </a:p>
          <a:p>
            <a:r>
              <a:rPr lang="en-US" sz="1600" dirty="0" smtClean="0"/>
              <a:t>In Britain, Europe and Australia, regulation still clings to public interest paradigm. But its under pressure: many now asking questions. </a:t>
            </a:r>
            <a:endParaRPr lang="en-US" sz="1600" dirty="0"/>
          </a:p>
        </p:txBody>
      </p:sp>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4</a:t>
            </a:fld>
            <a:endParaRPr lang="en-AU"/>
          </a:p>
        </p:txBody>
      </p:sp>
    </p:spTree>
    <p:extLst>
      <p:ext uri="{BB962C8B-B14F-4D97-AF65-F5344CB8AC3E}">
        <p14:creationId xmlns:p14="http://schemas.microsoft.com/office/powerpoint/2010/main" val="2902463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does Australian practice fit in these theories ?</a:t>
            </a:r>
            <a:endParaRPr lang="en-US" dirty="0"/>
          </a:p>
        </p:txBody>
      </p:sp>
      <p:sp>
        <p:nvSpPr>
          <p:cNvPr id="3" name="Content Placeholder 2"/>
          <p:cNvSpPr>
            <a:spLocks noGrp="1"/>
          </p:cNvSpPr>
          <p:nvPr>
            <p:ph idx="1"/>
          </p:nvPr>
        </p:nvSpPr>
        <p:spPr>
          <a:xfrm>
            <a:off x="467544" y="1196752"/>
            <a:ext cx="8229600" cy="4114800"/>
          </a:xfrm>
        </p:spPr>
        <p:txBody>
          <a:bodyPr/>
          <a:lstStyle/>
          <a:p>
            <a:r>
              <a:rPr lang="en-US" sz="1600" dirty="0" smtClean="0"/>
              <a:t>Explicit economic regulation of </a:t>
            </a:r>
            <a:r>
              <a:rPr lang="en-US" sz="1600" dirty="0" smtClean="0"/>
              <a:t>energy network </a:t>
            </a:r>
            <a:r>
              <a:rPr lang="en-US" sz="1600" dirty="0" smtClean="0"/>
              <a:t>monopolies is a relatively new concept in Australia (only started at </a:t>
            </a:r>
            <a:r>
              <a:rPr lang="en-US" sz="1600" dirty="0" err="1" smtClean="0"/>
              <a:t>privatisation</a:t>
            </a:r>
            <a:r>
              <a:rPr lang="en-US" sz="1600" dirty="0" smtClean="0"/>
              <a:t> in Victoria in 1990s and in other states a little later) – by comparison more than 100 years of explicit economic regulation in the U.S.</a:t>
            </a:r>
          </a:p>
          <a:p>
            <a:endParaRPr lang="en-US" sz="1600" dirty="0"/>
          </a:p>
          <a:p>
            <a:r>
              <a:rPr lang="en-US" sz="1600" dirty="0" smtClean="0"/>
              <a:t>Australian electricity sector still dominated by government ownership in networks and to a lesser extent, generation. Not </a:t>
            </a:r>
            <a:r>
              <a:rPr lang="en-US" sz="1600" dirty="0" smtClean="0"/>
              <a:t>partial to “public choice” arguments</a:t>
            </a:r>
            <a:endParaRPr lang="en-US" sz="1600" dirty="0" smtClean="0"/>
          </a:p>
          <a:p>
            <a:endParaRPr lang="en-US" sz="1600" dirty="0"/>
          </a:p>
          <a:p>
            <a:r>
              <a:rPr lang="en-US" sz="1600" dirty="0" smtClean="0"/>
              <a:t>Australian regulatory arrangements firmly (philosophically) routed in public interest theory</a:t>
            </a:r>
          </a:p>
          <a:p>
            <a:endParaRPr lang="en-US" sz="1600" dirty="0" smtClean="0"/>
          </a:p>
          <a:p>
            <a:pPr lvl="1"/>
            <a:r>
              <a:rPr lang="en-US" sz="1600" dirty="0" smtClean="0"/>
              <a:t>strong cultural belief in the power of government</a:t>
            </a:r>
          </a:p>
          <a:p>
            <a:pPr lvl="1"/>
            <a:r>
              <a:rPr lang="en-US" sz="1600" dirty="0" smtClean="0"/>
              <a:t>stronger awareness of </a:t>
            </a:r>
            <a:r>
              <a:rPr lang="en-US" sz="1600" dirty="0" smtClean="0"/>
              <a:t>market failure than government failure</a:t>
            </a:r>
          </a:p>
          <a:p>
            <a:pPr lvl="1"/>
            <a:r>
              <a:rPr lang="en-US" sz="1600" dirty="0"/>
              <a:t>i</a:t>
            </a:r>
            <a:r>
              <a:rPr lang="en-US" sz="1600" dirty="0" smtClean="0"/>
              <a:t>nevitably </a:t>
            </a:r>
            <a:r>
              <a:rPr lang="en-US" sz="1600" dirty="0" smtClean="0"/>
              <a:t>federalism (and </a:t>
            </a:r>
            <a:r>
              <a:rPr lang="en-US" sz="1600" dirty="0" smtClean="0"/>
              <a:t>ironically a </a:t>
            </a:r>
            <a:r>
              <a:rPr lang="en-US" sz="1600" dirty="0" smtClean="0"/>
              <a:t>desire to achieve greater centralism) </a:t>
            </a:r>
            <a:r>
              <a:rPr lang="en-US" sz="1600" dirty="0" smtClean="0"/>
              <a:t>has resulted </a:t>
            </a:r>
            <a:r>
              <a:rPr lang="en-US" sz="1600" dirty="0" smtClean="0"/>
              <a:t>in lots of government. </a:t>
            </a:r>
          </a:p>
          <a:p>
            <a:endParaRPr lang="en-US" sz="1600" dirty="0"/>
          </a:p>
          <a:p>
            <a:r>
              <a:rPr lang="en-US" sz="1600" dirty="0" smtClean="0"/>
              <a:t>By implication, public choice insights on regulation have not </a:t>
            </a:r>
            <a:r>
              <a:rPr lang="en-US" sz="1600" dirty="0" smtClean="0"/>
              <a:t>been as </a:t>
            </a:r>
            <a:r>
              <a:rPr lang="en-US" sz="1600" dirty="0" smtClean="0"/>
              <a:t>influential in Australia as they have in North America. </a:t>
            </a:r>
          </a:p>
          <a:p>
            <a:endParaRPr lang="en-US" sz="1600" dirty="0"/>
          </a:p>
          <a:p>
            <a:endParaRPr lang="en-US" sz="1600" dirty="0"/>
          </a:p>
        </p:txBody>
      </p:sp>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5</a:t>
            </a:fld>
            <a:endParaRPr lang="en-AU"/>
          </a:p>
        </p:txBody>
      </p:sp>
    </p:spTree>
    <p:extLst>
      <p:ext uri="{BB962C8B-B14F-4D97-AF65-F5344CB8AC3E}">
        <p14:creationId xmlns:p14="http://schemas.microsoft.com/office/powerpoint/2010/main" val="4154225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does the theory lead to (in terms of consumer engagement)?</a:t>
            </a:r>
            <a:endParaRPr lang="en-US" dirty="0"/>
          </a:p>
        </p:txBody>
      </p:sp>
      <p:sp>
        <p:nvSpPr>
          <p:cNvPr id="3" name="Content Placeholder 2"/>
          <p:cNvSpPr>
            <a:spLocks noGrp="1"/>
          </p:cNvSpPr>
          <p:nvPr>
            <p:ph idx="1"/>
          </p:nvPr>
        </p:nvSpPr>
        <p:spPr>
          <a:xfrm>
            <a:off x="467544" y="1268760"/>
            <a:ext cx="8229600" cy="4114800"/>
          </a:xfrm>
        </p:spPr>
        <p:txBody>
          <a:bodyPr/>
          <a:lstStyle/>
          <a:p>
            <a:r>
              <a:rPr lang="en-US" sz="1600" dirty="0" smtClean="0"/>
              <a:t>Public interest: </a:t>
            </a:r>
          </a:p>
          <a:p>
            <a:endParaRPr lang="en-US" sz="1600" dirty="0" smtClean="0"/>
          </a:p>
          <a:p>
            <a:pPr lvl="1"/>
            <a:r>
              <a:rPr lang="en-US" sz="1600" dirty="0" smtClean="0"/>
              <a:t>energy user lobbies (and supply lobbies) at arms length from regulation;</a:t>
            </a:r>
          </a:p>
          <a:p>
            <a:pPr lvl="1"/>
            <a:r>
              <a:rPr lang="en-US" sz="1600" dirty="0"/>
              <a:t>t</a:t>
            </a:r>
            <a:r>
              <a:rPr lang="en-US" sz="1600" dirty="0" smtClean="0"/>
              <a:t>ries to achieve outcomes through “independent” regulation (i.e. independent of government, consumers and other stakeholders) – a technocracy </a:t>
            </a:r>
          </a:p>
          <a:p>
            <a:pPr lvl="1"/>
            <a:r>
              <a:rPr lang="en-US" sz="1600" dirty="0"/>
              <a:t>s</a:t>
            </a:r>
            <a:r>
              <a:rPr lang="en-US" sz="1600" dirty="0" smtClean="0"/>
              <a:t>ome role for consultation with consumers in the design and implementation of regulation, but tightly managed. </a:t>
            </a:r>
          </a:p>
          <a:p>
            <a:endParaRPr lang="en-US" sz="1600" dirty="0" smtClean="0"/>
          </a:p>
          <a:p>
            <a:r>
              <a:rPr lang="en-US" sz="1600" dirty="0" smtClean="0"/>
              <a:t>Public choice:</a:t>
            </a:r>
          </a:p>
          <a:p>
            <a:endParaRPr lang="en-US" sz="1600" dirty="0"/>
          </a:p>
          <a:p>
            <a:pPr lvl="1"/>
            <a:r>
              <a:rPr lang="en-US" sz="1600" dirty="0" smtClean="0"/>
              <a:t>In extremis, posits that there is </a:t>
            </a:r>
            <a:r>
              <a:rPr lang="en-US" sz="1600" dirty="0" smtClean="0"/>
              <a:t>no </a:t>
            </a:r>
            <a:r>
              <a:rPr lang="en-US" sz="1600" dirty="0" smtClean="0"/>
              <a:t>need </a:t>
            </a:r>
            <a:r>
              <a:rPr lang="en-US" sz="1600" dirty="0" smtClean="0"/>
              <a:t>for a regulator;</a:t>
            </a:r>
          </a:p>
          <a:p>
            <a:pPr lvl="1"/>
            <a:r>
              <a:rPr lang="en-US" sz="1600" dirty="0" smtClean="0"/>
              <a:t>Perhaps relaxed about regulatory commissioners that have “stakeholder” interests if this achieves balance between competing stakeholders;</a:t>
            </a:r>
          </a:p>
          <a:p>
            <a:pPr lvl="1"/>
            <a:r>
              <a:rPr lang="en-US" sz="1600" dirty="0" smtClean="0"/>
              <a:t>In the general case, likely to promote </a:t>
            </a:r>
            <a:r>
              <a:rPr lang="en-US" sz="1600" dirty="0" smtClean="0"/>
              <a:t>negotiated settlements </a:t>
            </a:r>
            <a:r>
              <a:rPr lang="en-US" sz="1600" dirty="0" smtClean="0"/>
              <a:t>that entail negotiation between suppliers and their customers (with regulation as back-stop where settlement not reached). </a:t>
            </a:r>
            <a:endParaRPr lang="en-US" sz="1600" dirty="0"/>
          </a:p>
        </p:txBody>
      </p:sp>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6</a:t>
            </a:fld>
            <a:endParaRPr lang="en-AU"/>
          </a:p>
        </p:txBody>
      </p:sp>
    </p:spTree>
    <p:extLst>
      <p:ext uri="{BB962C8B-B14F-4D97-AF65-F5344CB8AC3E}">
        <p14:creationId xmlns:p14="http://schemas.microsoft.com/office/powerpoint/2010/main" val="590608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 </a:t>
            </a:r>
            <a:r>
              <a:rPr lang="en-US" dirty="0" smtClean="0"/>
              <a:t>are negotiated settlements?</a:t>
            </a:r>
            <a:endParaRPr lang="en-US" dirty="0"/>
          </a:p>
        </p:txBody>
      </p:sp>
      <p:sp>
        <p:nvSpPr>
          <p:cNvPr id="3" name="Content Placeholder 2"/>
          <p:cNvSpPr>
            <a:spLocks noGrp="1"/>
          </p:cNvSpPr>
          <p:nvPr>
            <p:ph idx="1"/>
          </p:nvPr>
        </p:nvSpPr>
        <p:spPr/>
        <p:txBody>
          <a:bodyPr/>
          <a:lstStyle/>
          <a:p>
            <a:r>
              <a:rPr lang="en-US" sz="1800" dirty="0" smtClean="0"/>
              <a:t>In the context of the regulation of energy network monopolies:</a:t>
            </a:r>
          </a:p>
          <a:p>
            <a:endParaRPr lang="en-US" sz="1800" dirty="0"/>
          </a:p>
          <a:p>
            <a:pPr lvl="1"/>
            <a:r>
              <a:rPr lang="en-US" sz="1800" dirty="0" smtClean="0"/>
              <a:t>Agreements of various duration covering prices, revenues, investments, service standards (does not need to be all of these);</a:t>
            </a:r>
          </a:p>
          <a:p>
            <a:pPr lvl="1"/>
            <a:endParaRPr lang="en-US" sz="1800" dirty="0"/>
          </a:p>
          <a:p>
            <a:pPr lvl="1"/>
            <a:r>
              <a:rPr lang="en-US" sz="1800" dirty="0" smtClean="0"/>
              <a:t>Arrangement whereby energy users would enter into settlement negotiations with network service providers.</a:t>
            </a:r>
          </a:p>
          <a:p>
            <a:pPr lvl="1"/>
            <a:endParaRPr lang="en-US" sz="1800" dirty="0"/>
          </a:p>
          <a:p>
            <a:pPr lvl="1"/>
            <a:r>
              <a:rPr lang="en-US" sz="1800" dirty="0" smtClean="0"/>
              <a:t>The regulator’s role would be to facilitate settlement by providing analysis, advice and deal-brokering.</a:t>
            </a:r>
          </a:p>
          <a:p>
            <a:pPr lvl="1"/>
            <a:endParaRPr lang="en-US" sz="1800" dirty="0"/>
          </a:p>
          <a:p>
            <a:r>
              <a:rPr lang="en-US" sz="1800" dirty="0" smtClean="0"/>
              <a:t>Clearly a complete change from the current arrangements</a:t>
            </a:r>
            <a:endParaRPr lang="en-US" sz="1800" dirty="0"/>
          </a:p>
        </p:txBody>
      </p:sp>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7</a:t>
            </a:fld>
            <a:endParaRPr lang="en-AU"/>
          </a:p>
        </p:txBody>
      </p:sp>
    </p:spTree>
    <p:extLst>
      <p:ext uri="{BB962C8B-B14F-4D97-AF65-F5344CB8AC3E}">
        <p14:creationId xmlns:p14="http://schemas.microsoft.com/office/powerpoint/2010/main" val="1361052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it work in practice?</a:t>
            </a:r>
            <a:endParaRPr lang="en-US" dirty="0"/>
          </a:p>
        </p:txBody>
      </p:sp>
      <p:sp>
        <p:nvSpPr>
          <p:cNvPr id="3" name="Content Placeholder 2"/>
          <p:cNvSpPr>
            <a:spLocks noGrp="1"/>
          </p:cNvSpPr>
          <p:nvPr>
            <p:ph idx="1"/>
          </p:nvPr>
        </p:nvSpPr>
        <p:spPr>
          <a:xfrm>
            <a:off x="467544" y="1124744"/>
            <a:ext cx="8229600" cy="4114800"/>
          </a:xfrm>
        </p:spPr>
        <p:txBody>
          <a:bodyPr/>
          <a:lstStyle/>
          <a:p>
            <a:r>
              <a:rPr lang="en-US" sz="1800" dirty="0" smtClean="0"/>
              <a:t>The utility proposes revenues / prices / expenditure / service outcomes to the regulator.</a:t>
            </a:r>
          </a:p>
          <a:p>
            <a:endParaRPr lang="en-US" sz="1800" dirty="0" smtClean="0"/>
          </a:p>
          <a:p>
            <a:r>
              <a:rPr lang="en-US" sz="1800" dirty="0" smtClean="0"/>
              <a:t>The regulator kicks off a process of negotiated settlement by inviting user groups to review the utility’s proposal and start to negotiate agreed package. </a:t>
            </a:r>
          </a:p>
          <a:p>
            <a:endParaRPr lang="en-US" sz="1800" dirty="0"/>
          </a:p>
          <a:p>
            <a:r>
              <a:rPr lang="en-US" sz="1800" dirty="0" smtClean="0"/>
              <a:t>Regulator </a:t>
            </a:r>
            <a:r>
              <a:rPr lang="en-US" sz="1800" dirty="0"/>
              <a:t>proposes “initial offer</a:t>
            </a:r>
            <a:r>
              <a:rPr lang="en-US" sz="1800" dirty="0" smtClean="0"/>
              <a:t>” for discussion by both parties. Assists in the negotiation through analysis. Holds series of conferences and meetings. </a:t>
            </a:r>
          </a:p>
          <a:p>
            <a:endParaRPr lang="en-US" sz="1800" dirty="0"/>
          </a:p>
          <a:p>
            <a:r>
              <a:rPr lang="en-US" sz="1800" dirty="0" smtClean="0"/>
              <a:t>If settlement is agreed by the parties it needs to be ratified by the regulator. Regulator subjects agreement and the process for its negotiation to assessment (was there real agreement, is it a reasonable agreement, do the parties represent the constituencies they claim to, was their unreasonable influence and inducement and so on ..)</a:t>
            </a:r>
            <a:r>
              <a:rPr lang="en-US" sz="1800" dirty="0" smtClean="0"/>
              <a:t>.</a:t>
            </a:r>
          </a:p>
          <a:p>
            <a:endParaRPr lang="en-US" sz="1800" dirty="0"/>
          </a:p>
          <a:p>
            <a:r>
              <a:rPr lang="en-US" sz="1800" dirty="0" smtClean="0"/>
              <a:t>If settlement is not agreed, or partial settlement, regulator sets </a:t>
            </a:r>
            <a:r>
              <a:rPr lang="en-US" sz="1800" smtClean="0"/>
              <a:t>the regulation</a:t>
            </a:r>
            <a:endParaRPr lang="en-US" sz="1800" dirty="0" smtClean="0"/>
          </a:p>
          <a:p>
            <a:pPr marL="0" indent="0">
              <a:buNone/>
            </a:pPr>
            <a:endParaRPr lang="en-US" sz="1800" dirty="0"/>
          </a:p>
          <a:p>
            <a:endParaRPr lang="en-US" sz="1800" dirty="0" smtClean="0"/>
          </a:p>
          <a:p>
            <a:endParaRPr lang="en-US" sz="1800" dirty="0"/>
          </a:p>
          <a:p>
            <a:endParaRPr lang="en-US" sz="1800" dirty="0"/>
          </a:p>
          <a:p>
            <a:endParaRPr lang="en-US" sz="1800" dirty="0"/>
          </a:p>
        </p:txBody>
      </p:sp>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8</a:t>
            </a:fld>
            <a:endParaRPr lang="en-AU"/>
          </a:p>
        </p:txBody>
      </p:sp>
    </p:spTree>
    <p:extLst>
      <p:ext uri="{BB962C8B-B14F-4D97-AF65-F5344CB8AC3E}">
        <p14:creationId xmlns:p14="http://schemas.microsoft.com/office/powerpoint/2010/main" val="2507952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the evidence for negotiated settlement in electricity? </a:t>
            </a:r>
            <a:endParaRPr lang="en-US" dirty="0"/>
          </a:p>
        </p:txBody>
      </p:sp>
      <p:sp>
        <p:nvSpPr>
          <p:cNvPr id="3" name="Content Placeholder 2"/>
          <p:cNvSpPr>
            <a:spLocks noGrp="1"/>
          </p:cNvSpPr>
          <p:nvPr>
            <p:ph idx="1"/>
          </p:nvPr>
        </p:nvSpPr>
        <p:spPr>
          <a:xfrm>
            <a:off x="457200" y="1600200"/>
            <a:ext cx="8229600" cy="4421088"/>
          </a:xfrm>
        </p:spPr>
        <p:txBody>
          <a:bodyPr/>
          <a:lstStyle/>
          <a:p>
            <a:r>
              <a:rPr lang="en-US" sz="1600" dirty="0" smtClean="0"/>
              <a:t>Common practice in the regulation of electricity utilities by state-based Public Utility Commissions;</a:t>
            </a:r>
          </a:p>
          <a:p>
            <a:endParaRPr lang="en-US" sz="1600" dirty="0"/>
          </a:p>
          <a:p>
            <a:r>
              <a:rPr lang="en-US" sz="1600" dirty="0" smtClean="0"/>
              <a:t>Standard methodology in the regulation of inter-state electricity and gas networks in the US; and of inter-state oil and gas pipelines in Canada</a:t>
            </a:r>
          </a:p>
          <a:p>
            <a:endParaRPr lang="en-US" sz="1600" dirty="0"/>
          </a:p>
          <a:p>
            <a:r>
              <a:rPr lang="en-US" sz="1600" dirty="0" smtClean="0"/>
              <a:t>The claims are that:</a:t>
            </a:r>
          </a:p>
          <a:p>
            <a:endParaRPr lang="en-US" sz="1600" dirty="0" smtClean="0"/>
          </a:p>
          <a:p>
            <a:pPr lvl="1"/>
            <a:r>
              <a:rPr lang="en-US" sz="1600" dirty="0" smtClean="0"/>
              <a:t>Quicker and less expensive than traditional regulation;</a:t>
            </a:r>
          </a:p>
          <a:p>
            <a:pPr lvl="1"/>
            <a:r>
              <a:rPr lang="en-US" sz="1600" dirty="0" smtClean="0"/>
              <a:t>Leads to better understanding and less adversity between users and service providers;</a:t>
            </a:r>
          </a:p>
          <a:p>
            <a:pPr lvl="1"/>
            <a:r>
              <a:rPr lang="en-US" sz="1600" dirty="0"/>
              <a:t>D</a:t>
            </a:r>
            <a:r>
              <a:rPr lang="en-US" sz="1600" dirty="0" smtClean="0"/>
              <a:t>elivers mutually beneficial gains because users can better determine trade-offs that are important to them, than regulators can;</a:t>
            </a:r>
          </a:p>
          <a:p>
            <a:pPr lvl="1"/>
            <a:r>
              <a:rPr lang="en-US" sz="1600" dirty="0" smtClean="0"/>
              <a:t>Reduces uncertainty about outcomes;</a:t>
            </a:r>
          </a:p>
          <a:p>
            <a:pPr lvl="1"/>
            <a:r>
              <a:rPr lang="en-US" sz="1600" dirty="0" smtClean="0"/>
              <a:t>More innovative.</a:t>
            </a:r>
          </a:p>
          <a:p>
            <a:endParaRPr lang="en-US" sz="1600" dirty="0"/>
          </a:p>
          <a:p>
            <a:endParaRPr lang="en-US" sz="1600" dirty="0"/>
          </a:p>
        </p:txBody>
      </p:sp>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9</a:t>
            </a:fld>
            <a:endParaRPr lang="en-AU"/>
          </a:p>
        </p:txBody>
      </p:sp>
    </p:spTree>
    <p:extLst>
      <p:ext uri="{BB962C8B-B14F-4D97-AF65-F5344CB8AC3E}">
        <p14:creationId xmlns:p14="http://schemas.microsoft.com/office/powerpoint/2010/main" val="547343249"/>
      </p:ext>
    </p:extLst>
  </p:cSld>
  <p:clrMapOvr>
    <a:masterClrMapping/>
  </p:clrMapOvr>
</p:sld>
</file>

<file path=ppt/theme/theme1.xml><?xml version="1.0" encoding="utf-8"?>
<a:theme xmlns:a="http://schemas.openxmlformats.org/drawingml/2006/main" name="CME LOGO OPTIONS 18.6.11">
  <a:themeElements>
    <a:clrScheme name="Firecone 200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Firecone 2007">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spAutoFit/>
      </a:bodyPr>
      <a:lstStyle>
        <a:defPPr>
          <a:defRPr sz="1400" dirty="0" smtClean="0"/>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Arial" charset="0"/>
          </a:defRPr>
        </a:defPPr>
      </a:lstStyle>
    </a:lnDef>
    <a:txDef>
      <a:spPr>
        <a:noFill/>
      </a:spPr>
      <a:bodyPr wrap="none" rtlCol="0">
        <a:spAutoFit/>
      </a:bodyPr>
      <a:lstStyle>
        <a:defPPr>
          <a:defRPr sz="1400" dirty="0" smtClean="0"/>
        </a:defPPr>
      </a:lstStyle>
    </a:txDef>
  </a:objectDefaults>
  <a:extraClrSchemeLst>
    <a:extraClrScheme>
      <a:clrScheme name="Firecone 200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Firecone 2007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Firecone 2007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Firecone 2007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Firecone 2007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Firecone 2007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irecone 2007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Firecone 2007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Firecone 2007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Firecone 2007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Firecone 2007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Firecone 2007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Firecone 2007 13">
        <a:dk1>
          <a:srgbClr val="000000"/>
        </a:dk1>
        <a:lt1>
          <a:srgbClr val="FFFFFF"/>
        </a:lt1>
        <a:dk2>
          <a:srgbClr val="000000"/>
        </a:dk2>
        <a:lt2>
          <a:srgbClr val="969696"/>
        </a:lt2>
        <a:accent1>
          <a:srgbClr val="EAEAEA"/>
        </a:accent1>
        <a:accent2>
          <a:srgbClr val="FFCC99"/>
        </a:accent2>
        <a:accent3>
          <a:srgbClr val="FFFFFF"/>
        </a:accent3>
        <a:accent4>
          <a:srgbClr val="000000"/>
        </a:accent4>
        <a:accent5>
          <a:srgbClr val="F3F3F3"/>
        </a:accent5>
        <a:accent6>
          <a:srgbClr val="E7B98A"/>
        </a:accent6>
        <a:hlink>
          <a:srgbClr val="990000"/>
        </a:hlink>
        <a:folHlink>
          <a:srgbClr val="FFFFCC"/>
        </a:folHlink>
      </a:clrScheme>
      <a:clrMap bg1="lt1" tx1="dk1" bg2="lt2" tx2="dk2" accent1="accent1" accent2="accent2" accent3="accent3" accent4="accent4" accent5="accent5" accent6="accent6" hlink="hlink" folHlink="folHlink"/>
    </a:extraClrScheme>
    <a:extraClrScheme>
      <a:clrScheme name="Firecone 2007 14">
        <a:dk1>
          <a:srgbClr val="000000"/>
        </a:dk1>
        <a:lt1>
          <a:srgbClr val="FFFFFF"/>
        </a:lt1>
        <a:dk2>
          <a:srgbClr val="000000"/>
        </a:dk2>
        <a:lt2>
          <a:srgbClr val="C0C0C0"/>
        </a:lt2>
        <a:accent1>
          <a:srgbClr val="EAEAEA"/>
        </a:accent1>
        <a:accent2>
          <a:srgbClr val="FFCC99"/>
        </a:accent2>
        <a:accent3>
          <a:srgbClr val="FFFFFF"/>
        </a:accent3>
        <a:accent4>
          <a:srgbClr val="000000"/>
        </a:accent4>
        <a:accent5>
          <a:srgbClr val="F3F3F3"/>
        </a:accent5>
        <a:accent6>
          <a:srgbClr val="E7B98A"/>
        </a:accent6>
        <a:hlink>
          <a:srgbClr val="990000"/>
        </a:hlink>
        <a:folHlink>
          <a:srgbClr val="FFFF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CME LOGO OPTIONS 18.6.11.pot</Template>
  <TotalTime>24709</TotalTime>
  <Words>1331</Words>
  <Application>Microsoft Macintosh PowerPoint</Application>
  <PresentationFormat>On-screen Show (4:3)</PresentationFormat>
  <Paragraphs>161</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CME LOGO OPTIONS 18.6.11</vt:lpstr>
      <vt:lpstr>PowerPoint Presentation</vt:lpstr>
      <vt:lpstr>PowerPoint Presentation</vt:lpstr>
      <vt:lpstr>What’s the problem ?</vt:lpstr>
      <vt:lpstr>What does the theory say?</vt:lpstr>
      <vt:lpstr>Where does Australian practice fit in these theories ?</vt:lpstr>
      <vt:lpstr>Where does the theory lead to (in terms of consumer engagement)?</vt:lpstr>
      <vt:lpstr>So, what are negotiated settlements?</vt:lpstr>
      <vt:lpstr>How does it work in practice?</vt:lpstr>
      <vt:lpstr>What’s the evidence for negotiated settlement in electricity? </vt:lpstr>
      <vt:lpstr>Arguments against negotiated settlements</vt:lpstr>
      <vt:lpstr>Do the counter-arguments stack up ? </vt:lpstr>
      <vt:lpstr>Next steps</vt:lpstr>
      <vt:lpstr>Contact details</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Firecone</dc:creator>
  <cp:lastModifiedBy>Bruce Mountain</cp:lastModifiedBy>
  <cp:revision>313</cp:revision>
  <dcterms:created xsi:type="dcterms:W3CDTF">2010-11-22T22:27:00Z</dcterms:created>
  <dcterms:modified xsi:type="dcterms:W3CDTF">2013-05-21T08:11:22Z</dcterms:modified>
</cp:coreProperties>
</file>