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82" r:id="rId2"/>
    <p:sldId id="291" r:id="rId3"/>
    <p:sldId id="298" r:id="rId4"/>
    <p:sldId id="299" r:id="rId5"/>
    <p:sldId id="292" r:id="rId6"/>
    <p:sldId id="293" r:id="rId7"/>
    <p:sldId id="294" r:id="rId8"/>
    <p:sldId id="313" r:id="rId9"/>
    <p:sldId id="295" r:id="rId10"/>
    <p:sldId id="296" r:id="rId11"/>
    <p:sldId id="308" r:id="rId12"/>
    <p:sldId id="309" r:id="rId13"/>
    <p:sldId id="307" r:id="rId14"/>
    <p:sldId id="314" r:id="rId15"/>
    <p:sldId id="297" r:id="rId16"/>
    <p:sldId id="315" r:id="rId17"/>
    <p:sldId id="300" r:id="rId18"/>
    <p:sldId id="301" r:id="rId19"/>
    <p:sldId id="302" r:id="rId20"/>
    <p:sldId id="306" r:id="rId21"/>
    <p:sldId id="310" r:id="rId22"/>
    <p:sldId id="311" r:id="rId23"/>
    <p:sldId id="312" r:id="rId24"/>
    <p:sldId id="316" r:id="rId25"/>
  </p:sldIdLst>
  <p:sldSz cx="9144000" cy="6858000" type="screen4x3"/>
  <p:notesSz cx="6731000" cy="9863138"/>
  <p:defaultTextStyle>
    <a:defPPr>
      <a:defRPr lang="en-US"/>
    </a:defPPr>
    <a:lvl1pPr algn="l" rtl="0" fontAlgn="base">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DEBFB"/>
    <a:srgbClr val="CCFFFF"/>
    <a:srgbClr val="008000"/>
    <a:srgbClr val="CCFF99"/>
    <a:srgbClr val="FFCC99"/>
    <a:srgbClr val="FF99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defTabSz="912813">
              <a:defRPr sz="1200">
                <a:ea typeface="ＭＳ Ｐゴシック" charset="-128"/>
                <a:cs typeface="ＭＳ Ｐゴシック" charset="-128"/>
              </a:defRPr>
            </a:lvl1pPr>
          </a:lstStyle>
          <a:p>
            <a:pPr>
              <a:defRPr/>
            </a:pPr>
            <a:endParaRPr lang="en-US"/>
          </a:p>
        </p:txBody>
      </p:sp>
      <p:sp>
        <p:nvSpPr>
          <p:cNvPr id="136195" name="Rectangle 3"/>
          <p:cNvSpPr>
            <a:spLocks noGrp="1" noChangeArrowheads="1"/>
          </p:cNvSpPr>
          <p:nvPr>
            <p:ph type="dt" sz="quarter" idx="1"/>
          </p:nvPr>
        </p:nvSpPr>
        <p:spPr bwMode="auto">
          <a:xfrm>
            <a:off x="3811588" y="0"/>
            <a:ext cx="2917825" cy="493713"/>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r" defTabSz="912813">
              <a:defRPr sz="1200">
                <a:ea typeface="ＭＳ Ｐゴシック" charset="-128"/>
                <a:cs typeface="ＭＳ Ｐゴシック" charset="-128"/>
              </a:defRPr>
            </a:lvl1pPr>
          </a:lstStyle>
          <a:p>
            <a:pPr>
              <a:defRPr/>
            </a:pPr>
            <a:endParaRPr lang="en-US"/>
          </a:p>
        </p:txBody>
      </p:sp>
      <p:sp>
        <p:nvSpPr>
          <p:cNvPr id="136196" name="Rectangle 4"/>
          <p:cNvSpPr>
            <a:spLocks noGrp="1" noChangeArrowheads="1"/>
          </p:cNvSpPr>
          <p:nvPr>
            <p:ph type="ftr" sz="quarter" idx="2"/>
          </p:nvPr>
        </p:nvSpPr>
        <p:spPr bwMode="auto">
          <a:xfrm>
            <a:off x="0" y="9367838"/>
            <a:ext cx="2917825" cy="4937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defTabSz="912813">
              <a:defRPr sz="1200">
                <a:ea typeface="ＭＳ Ｐゴシック" charset="-128"/>
                <a:cs typeface="ＭＳ Ｐゴシック" charset="-128"/>
              </a:defRPr>
            </a:lvl1pPr>
          </a:lstStyle>
          <a:p>
            <a:pPr>
              <a:defRPr/>
            </a:pPr>
            <a:endParaRPr lang="en-US"/>
          </a:p>
        </p:txBody>
      </p:sp>
      <p:sp>
        <p:nvSpPr>
          <p:cNvPr id="136197" name="Rectangle 5"/>
          <p:cNvSpPr>
            <a:spLocks noGrp="1" noChangeArrowheads="1"/>
          </p:cNvSpPr>
          <p:nvPr>
            <p:ph type="sldNum" sz="quarter" idx="3"/>
          </p:nvPr>
        </p:nvSpPr>
        <p:spPr bwMode="auto">
          <a:xfrm>
            <a:off x="3811588" y="9367838"/>
            <a:ext cx="2917825" cy="4937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defTabSz="912813">
              <a:defRPr sz="1200" smtClean="0"/>
            </a:lvl1pPr>
          </a:lstStyle>
          <a:p>
            <a:pPr>
              <a:defRPr/>
            </a:pPr>
            <a:fld id="{BF836259-9C85-7C45-94BC-F9E82C04B7D3}" type="slidenum">
              <a:rPr lang="en-AU"/>
              <a:pPr>
                <a:defRPr/>
              </a:pPr>
              <a:t>‹#›</a:t>
            </a:fld>
            <a:endParaRPr lang="en-AU"/>
          </a:p>
        </p:txBody>
      </p:sp>
    </p:spTree>
    <p:extLst>
      <p:ext uri="{BB962C8B-B14F-4D97-AF65-F5344CB8AC3E}">
        <p14:creationId xmlns:p14="http://schemas.microsoft.com/office/powerpoint/2010/main" val="414001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defTabSz="912813">
              <a:defRPr sz="1200">
                <a:ea typeface="ＭＳ Ｐゴシック" charset="-128"/>
                <a:cs typeface="ＭＳ Ｐゴシック" charset="-128"/>
              </a:defRPr>
            </a:lvl1pPr>
          </a:lstStyle>
          <a:p>
            <a:pPr>
              <a:defRPr/>
            </a:pPr>
            <a:endParaRPr lang="en-US"/>
          </a:p>
        </p:txBody>
      </p:sp>
      <p:sp>
        <p:nvSpPr>
          <p:cNvPr id="10243" name="Rectangle 3"/>
          <p:cNvSpPr>
            <a:spLocks noGrp="1" noChangeArrowheads="1"/>
          </p:cNvSpPr>
          <p:nvPr>
            <p:ph type="dt" idx="1"/>
          </p:nvPr>
        </p:nvSpPr>
        <p:spPr bwMode="auto">
          <a:xfrm>
            <a:off x="3811588" y="0"/>
            <a:ext cx="2917825" cy="493713"/>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r" defTabSz="912813">
              <a:defRPr sz="120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01700" y="739775"/>
            <a:ext cx="4929188" cy="3697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673100" y="4684713"/>
            <a:ext cx="5384800" cy="4438650"/>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246" name="Rectangle 6"/>
          <p:cNvSpPr>
            <a:spLocks noGrp="1" noChangeArrowheads="1"/>
          </p:cNvSpPr>
          <p:nvPr>
            <p:ph type="ftr" sz="quarter" idx="4"/>
          </p:nvPr>
        </p:nvSpPr>
        <p:spPr bwMode="auto">
          <a:xfrm>
            <a:off x="0" y="9367838"/>
            <a:ext cx="2917825" cy="4937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defTabSz="912813">
              <a:defRPr sz="1200">
                <a:ea typeface="ＭＳ Ｐゴシック" charset="-128"/>
                <a:cs typeface="ＭＳ Ｐゴシック" charset="-128"/>
              </a:defRPr>
            </a:lvl1pPr>
          </a:lstStyle>
          <a:p>
            <a:pPr>
              <a:defRPr/>
            </a:pPr>
            <a:endParaRPr lang="en-US"/>
          </a:p>
        </p:txBody>
      </p:sp>
      <p:sp>
        <p:nvSpPr>
          <p:cNvPr id="10247" name="Rectangle 7"/>
          <p:cNvSpPr>
            <a:spLocks noGrp="1" noChangeArrowheads="1"/>
          </p:cNvSpPr>
          <p:nvPr>
            <p:ph type="sldNum" sz="quarter" idx="5"/>
          </p:nvPr>
        </p:nvSpPr>
        <p:spPr bwMode="auto">
          <a:xfrm>
            <a:off x="3811588" y="9367838"/>
            <a:ext cx="2917825" cy="4937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defTabSz="912813">
              <a:defRPr sz="1200" smtClean="0"/>
            </a:lvl1pPr>
          </a:lstStyle>
          <a:p>
            <a:pPr>
              <a:defRPr/>
            </a:pPr>
            <a:fld id="{07260DA7-2366-DA4C-B064-479E5A8A27E8}" type="slidenum">
              <a:rPr lang="en-AU"/>
              <a:pPr>
                <a:defRPr/>
              </a:pPr>
              <a:t>‹#›</a:t>
            </a:fld>
            <a:endParaRPr lang="en-AU"/>
          </a:p>
        </p:txBody>
      </p:sp>
    </p:spTree>
    <p:extLst>
      <p:ext uri="{BB962C8B-B14F-4D97-AF65-F5344CB8AC3E}">
        <p14:creationId xmlns:p14="http://schemas.microsoft.com/office/powerpoint/2010/main" val="481949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400">
                <a:solidFill>
                  <a:schemeClr val="tx1"/>
                </a:solidFill>
                <a:latin typeface="Arial" charset="0"/>
                <a:ea typeface="ＭＳ Ｐゴシック" charset="0"/>
                <a:cs typeface="ＭＳ Ｐゴシック" charset="0"/>
              </a:defRPr>
            </a:lvl1pPr>
            <a:lvl2pPr marL="742950" indent="-285750" defTabSz="912813" eaLnBrk="0" hangingPunct="0">
              <a:defRPr sz="1400">
                <a:solidFill>
                  <a:schemeClr val="tx1"/>
                </a:solidFill>
                <a:latin typeface="Arial" charset="0"/>
                <a:ea typeface="ＭＳ Ｐゴシック" charset="0"/>
              </a:defRPr>
            </a:lvl2pPr>
            <a:lvl3pPr marL="1143000" indent="-228600" defTabSz="912813" eaLnBrk="0" hangingPunct="0">
              <a:defRPr sz="1400">
                <a:solidFill>
                  <a:schemeClr val="tx1"/>
                </a:solidFill>
                <a:latin typeface="Arial" charset="0"/>
                <a:ea typeface="ＭＳ Ｐゴシック" charset="0"/>
              </a:defRPr>
            </a:lvl3pPr>
            <a:lvl4pPr marL="1600200" indent="-228600" defTabSz="912813" eaLnBrk="0" hangingPunct="0">
              <a:defRPr sz="1400">
                <a:solidFill>
                  <a:schemeClr val="tx1"/>
                </a:solidFill>
                <a:latin typeface="Arial" charset="0"/>
                <a:ea typeface="ＭＳ Ｐゴシック" charset="0"/>
              </a:defRPr>
            </a:lvl4pPr>
            <a:lvl5pPr marL="2057400" indent="-228600" defTabSz="912813" eaLnBrk="0" hangingPunct="0">
              <a:defRPr sz="1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0120C6A2-ADA0-4348-95F7-77695884AA11}" type="slidenum">
              <a:rPr lang="en-US" sz="1200"/>
              <a:pPr eaLnBrk="1" hangingPunct="1"/>
              <a:t>1</a:t>
            </a:fld>
            <a:endParaRPr lang="en-US" sz="1200"/>
          </a:p>
        </p:txBody>
      </p:sp>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endParaRPr lang="en-AU"/>
          </a:p>
          <a:p>
            <a:pPr>
              <a:defRPr/>
            </a:pPr>
            <a:fld id="{24F8B4E5-8A48-274B-B1BE-32E8E06BB55F}" type="slidenum">
              <a:rPr lang="en-AU"/>
              <a:pPr>
                <a:defRPr/>
              </a:pPr>
              <a:t>‹#›</a:t>
            </a:fld>
            <a:endParaRPr lang="en-AU"/>
          </a:p>
        </p:txBody>
      </p:sp>
    </p:spTree>
    <p:extLst>
      <p:ext uri="{BB962C8B-B14F-4D97-AF65-F5344CB8AC3E}">
        <p14:creationId xmlns:p14="http://schemas.microsoft.com/office/powerpoint/2010/main" val="2622299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endParaRPr lang="en-AU"/>
          </a:p>
          <a:p>
            <a:pPr>
              <a:defRPr/>
            </a:pPr>
            <a:fld id="{879C8DBE-0D48-714F-AD91-B43ADD413FF9}" type="slidenum">
              <a:rPr lang="en-AU"/>
              <a:pPr>
                <a:defRPr/>
              </a:pPr>
              <a:t>‹#›</a:t>
            </a:fld>
            <a:endParaRPr lang="en-AU"/>
          </a:p>
        </p:txBody>
      </p:sp>
    </p:spTree>
    <p:extLst>
      <p:ext uri="{BB962C8B-B14F-4D97-AF65-F5344CB8AC3E}">
        <p14:creationId xmlns:p14="http://schemas.microsoft.com/office/powerpoint/2010/main" val="254036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476250"/>
            <a:ext cx="2058988" cy="5649913"/>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476250"/>
            <a:ext cx="6029325" cy="5649913"/>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endParaRPr lang="en-AU"/>
          </a:p>
          <a:p>
            <a:pPr>
              <a:defRPr/>
            </a:pPr>
            <a:fld id="{9A300968-842E-8048-8194-66D22442F4A8}" type="slidenum">
              <a:rPr lang="en-AU"/>
              <a:pPr>
                <a:defRPr/>
              </a:pPr>
              <a:t>‹#›</a:t>
            </a:fld>
            <a:endParaRPr lang="en-AU"/>
          </a:p>
        </p:txBody>
      </p:sp>
    </p:spTree>
    <p:extLst>
      <p:ext uri="{BB962C8B-B14F-4D97-AF65-F5344CB8AC3E}">
        <p14:creationId xmlns:p14="http://schemas.microsoft.com/office/powerpoint/2010/main" val="382844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endParaRPr lang="en-AU"/>
          </a:p>
          <a:p>
            <a:pPr>
              <a:defRPr/>
            </a:pPr>
            <a:fld id="{C253D442-5C25-F04A-9439-9FF40F428506}" type="slidenum">
              <a:rPr lang="en-AU"/>
              <a:pPr>
                <a:defRPr/>
              </a:pPr>
              <a:t>‹#›</a:t>
            </a:fld>
            <a:endParaRPr lang="en-AU"/>
          </a:p>
        </p:txBody>
      </p:sp>
    </p:spTree>
    <p:extLst>
      <p:ext uri="{BB962C8B-B14F-4D97-AF65-F5344CB8AC3E}">
        <p14:creationId xmlns:p14="http://schemas.microsoft.com/office/powerpoint/2010/main" val="226030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endParaRPr lang="en-AU"/>
          </a:p>
          <a:p>
            <a:pPr>
              <a:defRPr/>
            </a:pPr>
            <a:fld id="{FFC2DDDC-BA10-1446-815E-5B9F26BC9A2A}" type="slidenum">
              <a:rPr lang="en-AU"/>
              <a:pPr>
                <a:defRPr/>
              </a:pPr>
              <a:t>‹#›</a:t>
            </a:fld>
            <a:endParaRPr lang="en-AU"/>
          </a:p>
        </p:txBody>
      </p:sp>
    </p:spTree>
    <p:extLst>
      <p:ext uri="{BB962C8B-B14F-4D97-AF65-F5344CB8AC3E}">
        <p14:creationId xmlns:p14="http://schemas.microsoft.com/office/powerpoint/2010/main" val="293603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endParaRPr lang="en-AU"/>
          </a:p>
          <a:p>
            <a:pPr>
              <a:defRPr/>
            </a:pPr>
            <a:fld id="{4FAA14AB-1208-3548-B5F1-1C7F25A2B26A}" type="slidenum">
              <a:rPr lang="en-AU"/>
              <a:pPr>
                <a:defRPr/>
              </a:pPr>
              <a:t>‹#›</a:t>
            </a:fld>
            <a:endParaRPr lang="en-AU"/>
          </a:p>
        </p:txBody>
      </p:sp>
    </p:spTree>
    <p:extLst>
      <p:ext uri="{BB962C8B-B14F-4D97-AF65-F5344CB8AC3E}">
        <p14:creationId xmlns:p14="http://schemas.microsoft.com/office/powerpoint/2010/main" val="387339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endParaRPr lang="en-AU"/>
          </a:p>
          <a:p>
            <a:pPr>
              <a:defRPr/>
            </a:pPr>
            <a:fld id="{4588B703-0C18-D848-B09A-50C074A043B7}" type="slidenum">
              <a:rPr lang="en-AU"/>
              <a:pPr>
                <a:defRPr/>
              </a:pPr>
              <a:t>‹#›</a:t>
            </a:fld>
            <a:endParaRPr lang="en-AU"/>
          </a:p>
        </p:txBody>
      </p:sp>
    </p:spTree>
    <p:extLst>
      <p:ext uri="{BB962C8B-B14F-4D97-AF65-F5344CB8AC3E}">
        <p14:creationId xmlns:p14="http://schemas.microsoft.com/office/powerpoint/2010/main" val="95874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endParaRPr lang="en-AU"/>
          </a:p>
          <a:p>
            <a:pPr>
              <a:defRPr/>
            </a:pPr>
            <a:fld id="{A15CA82C-EC47-654B-8ACB-A17BB1C8E504}" type="slidenum">
              <a:rPr lang="en-AU"/>
              <a:pPr>
                <a:defRPr/>
              </a:pPr>
              <a:t>‹#›</a:t>
            </a:fld>
            <a:endParaRPr lang="en-AU"/>
          </a:p>
        </p:txBody>
      </p:sp>
    </p:spTree>
    <p:extLst>
      <p:ext uri="{BB962C8B-B14F-4D97-AF65-F5344CB8AC3E}">
        <p14:creationId xmlns:p14="http://schemas.microsoft.com/office/powerpoint/2010/main" val="89157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endParaRPr lang="en-AU"/>
          </a:p>
          <a:p>
            <a:pPr>
              <a:defRPr/>
            </a:pPr>
            <a:fld id="{57AA782A-EA77-AD40-AA3A-1029ACD5844F}" type="slidenum">
              <a:rPr lang="en-AU"/>
              <a:pPr>
                <a:defRPr/>
              </a:pPr>
              <a:t>‹#›</a:t>
            </a:fld>
            <a:endParaRPr lang="en-AU"/>
          </a:p>
        </p:txBody>
      </p:sp>
    </p:spTree>
    <p:extLst>
      <p:ext uri="{BB962C8B-B14F-4D97-AF65-F5344CB8AC3E}">
        <p14:creationId xmlns:p14="http://schemas.microsoft.com/office/powerpoint/2010/main" val="315853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endParaRPr lang="en-AU"/>
          </a:p>
          <a:p>
            <a:pPr>
              <a:defRPr/>
            </a:pPr>
            <a:fld id="{0099AEFD-A1E9-CD43-8807-7B6BD5ADBD27}" type="slidenum">
              <a:rPr lang="en-AU"/>
              <a:pPr>
                <a:defRPr/>
              </a:pPr>
              <a:t>‹#›</a:t>
            </a:fld>
            <a:endParaRPr lang="en-AU"/>
          </a:p>
        </p:txBody>
      </p:sp>
    </p:spTree>
    <p:extLst>
      <p:ext uri="{BB962C8B-B14F-4D97-AF65-F5344CB8AC3E}">
        <p14:creationId xmlns:p14="http://schemas.microsoft.com/office/powerpoint/2010/main" val="1285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endParaRPr lang="en-AU"/>
          </a:p>
          <a:p>
            <a:pPr>
              <a:defRPr/>
            </a:pPr>
            <a:fld id="{80E99344-25EB-994F-AAF1-66AD14C77B53}" type="slidenum">
              <a:rPr lang="en-AU"/>
              <a:pPr>
                <a:defRPr/>
              </a:pPr>
              <a:t>‹#›</a:t>
            </a:fld>
            <a:endParaRPr lang="en-AU"/>
          </a:p>
        </p:txBody>
      </p:sp>
    </p:spTree>
    <p:extLst>
      <p:ext uri="{BB962C8B-B14F-4D97-AF65-F5344CB8AC3E}">
        <p14:creationId xmlns:p14="http://schemas.microsoft.com/office/powerpoint/2010/main" val="15801173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476250"/>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a:p>
        </p:txBody>
      </p:sp>
      <p:sp>
        <p:nvSpPr>
          <p:cNvPr id="1027" name="Rectangle 3"/>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032" name="Rectangle 8"/>
          <p:cNvSpPr>
            <a:spLocks noGrp="1" noChangeArrowheads="1"/>
          </p:cNvSpPr>
          <p:nvPr>
            <p:ph type="sldNum" sz="quarter" idx="4"/>
          </p:nvPr>
        </p:nvSpPr>
        <p:spPr bwMode="auto">
          <a:xfrm>
            <a:off x="454025" y="6157913"/>
            <a:ext cx="733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AU"/>
          </a:p>
          <a:p>
            <a:pPr>
              <a:defRPr/>
            </a:pPr>
            <a:fld id="{5BACF879-4698-A949-BA5C-EF8332E06ABD}" type="slidenum">
              <a:rPr lang="en-AU"/>
              <a:pPr>
                <a:defRPr/>
              </a:pPr>
              <a:t>‹#›</a:t>
            </a:fld>
            <a:endParaRPr lang="en-AU"/>
          </a:p>
        </p:txBody>
      </p:sp>
      <p:sp>
        <p:nvSpPr>
          <p:cNvPr id="1029" name="Line 9"/>
          <p:cNvSpPr>
            <a:spLocks noChangeShapeType="1"/>
          </p:cNvSpPr>
          <p:nvPr/>
        </p:nvSpPr>
        <p:spPr bwMode="auto">
          <a:xfrm>
            <a:off x="452438" y="1125538"/>
            <a:ext cx="8239125"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AutoShape 11" descr="cid:812224603@27012008-0041"/>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1031" name="AutoShape 13" descr="cid:812224603@27012008-0041"/>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pic>
        <p:nvPicPr>
          <p:cNvPr id="1033" name="Picture 11" descr="CME LOGO OPTION 2 + TAG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0392" y="5805264"/>
            <a:ext cx="714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2000">
          <a:solidFill>
            <a:schemeClr val="tx1"/>
          </a:solidFill>
          <a:latin typeface="+mj-lt"/>
          <a:ea typeface="ＭＳ Ｐゴシック" charset="-128"/>
          <a:cs typeface="ＭＳ Ｐゴシック" pitchFamily="-110" charset="-128"/>
        </a:defRPr>
      </a:lvl1pPr>
      <a:lvl2pPr algn="ctr" rtl="0" eaLnBrk="1" fontAlgn="base" hangingPunct="1">
        <a:spcBef>
          <a:spcPct val="0"/>
        </a:spcBef>
        <a:spcAft>
          <a:spcPct val="0"/>
        </a:spcAft>
        <a:defRPr sz="2000">
          <a:solidFill>
            <a:schemeClr val="tx1"/>
          </a:solidFill>
          <a:latin typeface="Arial" charset="0"/>
          <a:ea typeface="ＭＳ Ｐゴシック" charset="-128"/>
          <a:cs typeface="ＭＳ Ｐゴシック" pitchFamily="-110" charset="-128"/>
        </a:defRPr>
      </a:lvl2pPr>
      <a:lvl3pPr algn="ctr" rtl="0" eaLnBrk="1" fontAlgn="base" hangingPunct="1">
        <a:spcBef>
          <a:spcPct val="0"/>
        </a:spcBef>
        <a:spcAft>
          <a:spcPct val="0"/>
        </a:spcAft>
        <a:defRPr sz="2000">
          <a:solidFill>
            <a:schemeClr val="tx1"/>
          </a:solidFill>
          <a:latin typeface="Arial" charset="0"/>
          <a:ea typeface="ＭＳ Ｐゴシック" charset="-128"/>
          <a:cs typeface="ＭＳ Ｐゴシック" pitchFamily="-110" charset="-128"/>
        </a:defRPr>
      </a:lvl3pPr>
      <a:lvl4pPr algn="ctr" rtl="0" eaLnBrk="1" fontAlgn="base" hangingPunct="1">
        <a:spcBef>
          <a:spcPct val="0"/>
        </a:spcBef>
        <a:spcAft>
          <a:spcPct val="0"/>
        </a:spcAft>
        <a:defRPr sz="2000">
          <a:solidFill>
            <a:schemeClr val="tx1"/>
          </a:solidFill>
          <a:latin typeface="Arial" charset="0"/>
          <a:ea typeface="ＭＳ Ｐゴシック" charset="-128"/>
          <a:cs typeface="ＭＳ Ｐゴシック" pitchFamily="-110" charset="-128"/>
        </a:defRPr>
      </a:lvl4pPr>
      <a:lvl5pPr algn="ctr" rtl="0" eaLnBrk="1" fontAlgn="base" hangingPunct="1">
        <a:spcBef>
          <a:spcPct val="0"/>
        </a:spcBef>
        <a:spcAft>
          <a:spcPct val="0"/>
        </a:spcAft>
        <a:defRPr sz="2000">
          <a:solidFill>
            <a:schemeClr val="tx1"/>
          </a:solidFill>
          <a:latin typeface="Arial" charset="0"/>
          <a:ea typeface="ＭＳ Ｐゴシック" charset="-128"/>
          <a:cs typeface="ＭＳ Ｐゴシック" pitchFamily="-110" charset="-128"/>
        </a:defRPr>
      </a:lvl5pPr>
      <a:lvl6pPr marL="457200" algn="ctr" rtl="0" eaLnBrk="1" fontAlgn="base" hangingPunct="1">
        <a:spcBef>
          <a:spcPct val="0"/>
        </a:spcBef>
        <a:spcAft>
          <a:spcPct val="0"/>
        </a:spcAft>
        <a:defRPr sz="2000">
          <a:solidFill>
            <a:schemeClr val="tx1"/>
          </a:solidFill>
          <a:latin typeface="Arial" charset="0"/>
        </a:defRPr>
      </a:lvl6pPr>
      <a:lvl7pPr marL="914400" algn="ctr" rtl="0" eaLnBrk="1" fontAlgn="base" hangingPunct="1">
        <a:spcBef>
          <a:spcPct val="0"/>
        </a:spcBef>
        <a:spcAft>
          <a:spcPct val="0"/>
        </a:spcAft>
        <a:defRPr sz="2000">
          <a:solidFill>
            <a:schemeClr val="tx1"/>
          </a:solidFill>
          <a:latin typeface="Arial" charset="0"/>
        </a:defRPr>
      </a:lvl7pPr>
      <a:lvl8pPr marL="1371600" algn="ctr" rtl="0" eaLnBrk="1" fontAlgn="base" hangingPunct="1">
        <a:spcBef>
          <a:spcPct val="0"/>
        </a:spcBef>
        <a:spcAft>
          <a:spcPct val="0"/>
        </a:spcAft>
        <a:defRPr sz="2000">
          <a:solidFill>
            <a:schemeClr val="tx1"/>
          </a:solidFill>
          <a:latin typeface="Arial" charset="0"/>
        </a:defRPr>
      </a:lvl8pPr>
      <a:lvl9pPr marL="1828800" algn="ctr" rtl="0" eaLnBrk="1" fontAlgn="base" hangingPunct="1">
        <a:spcBef>
          <a:spcPct val="0"/>
        </a:spcBef>
        <a:spcAft>
          <a:spcPct val="0"/>
        </a:spcAft>
        <a:defRPr sz="2000">
          <a:solidFill>
            <a:schemeClr val="tx1"/>
          </a:solidFill>
          <a:latin typeface="Arial" charset="0"/>
        </a:defRPr>
      </a:lvl9pPr>
    </p:titleStyle>
    <p:bodyStyle>
      <a:lvl1pPr marL="342900" indent="-342900" algn="l" rtl="0" eaLnBrk="1" fontAlgn="base" hangingPunct="1">
        <a:spcBef>
          <a:spcPct val="20000"/>
        </a:spcBef>
        <a:spcAft>
          <a:spcPct val="0"/>
        </a:spcAft>
        <a:buChar char="•"/>
        <a:defRPr sz="1400">
          <a:solidFill>
            <a:schemeClr val="tx1"/>
          </a:solidFill>
          <a:latin typeface="+mn-lt"/>
          <a:ea typeface="ＭＳ Ｐゴシック" charset="-128"/>
          <a:cs typeface="ＭＳ Ｐゴシック" pitchFamily="-110" charset="-128"/>
        </a:defRPr>
      </a:lvl1pPr>
      <a:lvl2pPr marL="742950" indent="-285750" algn="l" rtl="0" eaLnBrk="1" fontAlgn="base" hangingPunct="1">
        <a:spcBef>
          <a:spcPct val="20000"/>
        </a:spcBef>
        <a:spcAft>
          <a:spcPct val="0"/>
        </a:spcAft>
        <a:buChar char="–"/>
        <a:defRPr sz="14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1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14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14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ruce.mountain@cmeaustralia.com.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6934200" y="5791200"/>
            <a:ext cx="17859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1800"/>
              <a:t>Bruce Mountain</a:t>
            </a:r>
          </a:p>
          <a:p>
            <a:pPr eaLnBrk="1" hangingPunct="1"/>
            <a:r>
              <a:rPr lang="en-US" sz="1800" b="1"/>
              <a:t>Director</a:t>
            </a:r>
            <a:endParaRPr lang="en-US" sz="1800"/>
          </a:p>
        </p:txBody>
      </p:sp>
      <p:sp>
        <p:nvSpPr>
          <p:cNvPr id="15362" name="Rectangle 2"/>
          <p:cNvSpPr>
            <a:spLocks noChangeArrowheads="1"/>
          </p:cNvSpPr>
          <p:nvPr/>
        </p:nvSpPr>
        <p:spPr bwMode="auto">
          <a:xfrm>
            <a:off x="683568" y="1844824"/>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dirty="0" smtClean="0"/>
          </a:p>
          <a:p>
            <a:pPr algn="ctr"/>
            <a:r>
              <a:rPr lang="en-US" sz="2800" dirty="0" smtClean="0"/>
              <a:t>The coming RET Review: some </a:t>
            </a:r>
            <a:r>
              <a:rPr lang="en-US" sz="2800" dirty="0" smtClean="0"/>
              <a:t>initial reflections</a:t>
            </a:r>
            <a:endParaRPr lang="en-US" sz="2800" dirty="0">
              <a:latin typeface="Book Antiqua" charset="0"/>
            </a:endParaRPr>
          </a:p>
        </p:txBody>
      </p:sp>
      <p:pic>
        <p:nvPicPr>
          <p:cNvPr id="15365" name="Picture 16" descr="CME LOGO OPTION 1 + TAG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524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3568" y="4149080"/>
            <a:ext cx="7776864" cy="1200328"/>
          </a:xfrm>
          <a:prstGeom prst="rect">
            <a:avLst/>
          </a:prstGeom>
          <a:noFill/>
        </p:spPr>
        <p:txBody>
          <a:bodyPr wrap="square" rtlCol="0">
            <a:spAutoFit/>
          </a:bodyPr>
          <a:lstStyle/>
          <a:p>
            <a:pPr algn="ctr"/>
            <a:r>
              <a:rPr lang="en-US" sz="2400" dirty="0" smtClean="0"/>
              <a:t>Presentation to EUAA Tasmania Energy </a:t>
            </a:r>
            <a:r>
              <a:rPr lang="en-US" sz="2400" dirty="0" smtClean="0"/>
              <a:t>Forum</a:t>
            </a:r>
          </a:p>
          <a:p>
            <a:pPr algn="ctr"/>
            <a:endParaRPr lang="en-US" sz="2400" dirty="0"/>
          </a:p>
          <a:p>
            <a:pPr algn="ctr"/>
            <a:r>
              <a:rPr lang="en-US" sz="2400" dirty="0" smtClean="0"/>
              <a:t>Launceston, 6 March 2014</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Per MWh consumed, RET charges risen 5 fold on average over last three years compared to average </a:t>
            </a:r>
            <a:r>
              <a:rPr lang="en-US" dirty="0" smtClean="0"/>
              <a:t>of </a:t>
            </a:r>
            <a:r>
              <a:rPr lang="en-US" dirty="0" smtClean="0"/>
              <a:t>previous 10 years</a:t>
            </a:r>
            <a:endParaRPr lang="en-US"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10</a:t>
            </a:fld>
            <a:endParaRPr lang="en-AU"/>
          </a:p>
        </p:txBody>
      </p:sp>
      <p:pic>
        <p:nvPicPr>
          <p:cNvPr id="5" name="Picture 4"/>
          <p:cNvPicPr>
            <a:picLocks noChangeAspect="1"/>
          </p:cNvPicPr>
          <p:nvPr/>
        </p:nvPicPr>
        <p:blipFill>
          <a:blip r:embed="rId2"/>
          <a:stretch>
            <a:fillRect/>
          </a:stretch>
        </p:blipFill>
        <p:spPr>
          <a:xfrm>
            <a:off x="467544" y="1484784"/>
            <a:ext cx="8130329" cy="4104456"/>
          </a:xfrm>
          <a:prstGeom prst="rect">
            <a:avLst/>
          </a:prstGeom>
        </p:spPr>
      </p:pic>
    </p:spTree>
    <p:extLst>
      <p:ext uri="{BB962C8B-B14F-4D97-AF65-F5344CB8AC3E}">
        <p14:creationId xmlns:p14="http://schemas.microsoft.com/office/powerpoint/2010/main" val="205860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AEMC projects large scale renewables target will average around 2% of household bill for next three years</a:t>
            </a:r>
            <a:endParaRPr lang="en-US"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11</a:t>
            </a:fld>
            <a:endParaRPr lang="en-AU"/>
          </a:p>
        </p:txBody>
      </p:sp>
      <p:pic>
        <p:nvPicPr>
          <p:cNvPr id="5" name="Picture 4"/>
          <p:cNvPicPr>
            <a:picLocks noChangeAspect="1"/>
          </p:cNvPicPr>
          <p:nvPr/>
        </p:nvPicPr>
        <p:blipFill>
          <a:blip r:embed="rId2"/>
          <a:stretch>
            <a:fillRect/>
          </a:stretch>
        </p:blipFill>
        <p:spPr>
          <a:xfrm>
            <a:off x="467544" y="1485859"/>
            <a:ext cx="7560840" cy="4250621"/>
          </a:xfrm>
          <a:prstGeom prst="rect">
            <a:avLst/>
          </a:prstGeom>
        </p:spPr>
      </p:pic>
    </p:spTree>
    <p:extLst>
      <p:ext uri="{BB962C8B-B14F-4D97-AF65-F5344CB8AC3E}">
        <p14:creationId xmlns:p14="http://schemas.microsoft.com/office/powerpoint/2010/main" val="83044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And AEMC says the cost of small scale scheme will decline from around 3% in 2012/13 to 1.5% in 2015/16</a:t>
            </a:r>
            <a:endParaRPr lang="en-US"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12</a:t>
            </a:fld>
            <a:endParaRPr lang="en-AU"/>
          </a:p>
        </p:txBody>
      </p:sp>
      <p:pic>
        <p:nvPicPr>
          <p:cNvPr id="5" name="Picture 4"/>
          <p:cNvPicPr>
            <a:picLocks noChangeAspect="1"/>
          </p:cNvPicPr>
          <p:nvPr/>
        </p:nvPicPr>
        <p:blipFill>
          <a:blip r:embed="rId2"/>
          <a:stretch>
            <a:fillRect/>
          </a:stretch>
        </p:blipFill>
        <p:spPr>
          <a:xfrm>
            <a:off x="527453" y="1484784"/>
            <a:ext cx="7650088" cy="4104456"/>
          </a:xfrm>
          <a:prstGeom prst="rect">
            <a:avLst/>
          </a:prstGeom>
        </p:spPr>
      </p:pic>
    </p:spTree>
    <p:extLst>
      <p:ext uri="{BB962C8B-B14F-4D97-AF65-F5344CB8AC3E}">
        <p14:creationId xmlns:p14="http://schemas.microsoft.com/office/powerpoint/2010/main" val="410535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66750"/>
          </a:xfrm>
        </p:spPr>
        <p:txBody>
          <a:bodyPr/>
          <a:lstStyle/>
          <a:p>
            <a:r>
              <a:rPr lang="en-US" dirty="0" smtClean="0"/>
              <a:t>In total, AEMC says RET will be between 2.5% and 5% of household electricity bill</a:t>
            </a:r>
            <a:endParaRPr lang="en-US"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13</a:t>
            </a:fld>
            <a:endParaRPr lang="en-AU"/>
          </a:p>
        </p:txBody>
      </p:sp>
      <p:pic>
        <p:nvPicPr>
          <p:cNvPr id="5" name="Picture 4"/>
          <p:cNvPicPr>
            <a:picLocks noChangeAspect="1"/>
          </p:cNvPicPr>
          <p:nvPr/>
        </p:nvPicPr>
        <p:blipFill>
          <a:blip r:embed="rId2"/>
          <a:stretch>
            <a:fillRect/>
          </a:stretch>
        </p:blipFill>
        <p:spPr>
          <a:xfrm>
            <a:off x="467544" y="1368614"/>
            <a:ext cx="7776864" cy="4352722"/>
          </a:xfrm>
          <a:prstGeom prst="rect">
            <a:avLst/>
          </a:prstGeom>
        </p:spPr>
      </p:pic>
    </p:spTree>
    <p:extLst>
      <p:ext uri="{BB962C8B-B14F-4D97-AF65-F5344CB8AC3E}">
        <p14:creationId xmlns:p14="http://schemas.microsoft.com/office/powerpoint/2010/main" val="297583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14</a:t>
            </a:fld>
            <a:endParaRPr lang="en-AU"/>
          </a:p>
        </p:txBody>
      </p:sp>
      <p:sp>
        <p:nvSpPr>
          <p:cNvPr id="5" name="Rectangle 4"/>
          <p:cNvSpPr/>
          <p:nvPr/>
        </p:nvSpPr>
        <p:spPr>
          <a:xfrm>
            <a:off x="1979712" y="3212976"/>
            <a:ext cx="4968552" cy="461665"/>
          </a:xfrm>
          <a:prstGeom prst="rect">
            <a:avLst/>
          </a:prstGeom>
        </p:spPr>
        <p:txBody>
          <a:bodyPr wrap="square">
            <a:spAutoFit/>
          </a:bodyPr>
          <a:lstStyle/>
          <a:p>
            <a:r>
              <a:rPr lang="en-US" sz="2400" dirty="0"/>
              <a:t>Currently legislated obligations</a:t>
            </a:r>
          </a:p>
        </p:txBody>
      </p:sp>
    </p:spTree>
    <p:extLst>
      <p:ext uri="{BB962C8B-B14F-4D97-AF65-F5344CB8AC3E}">
        <p14:creationId xmlns:p14="http://schemas.microsoft.com/office/powerpoint/2010/main" val="390764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Large scale target to more than double over next 6 years</a:t>
            </a:r>
            <a:endParaRPr lang="en-US"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15</a:t>
            </a:fld>
            <a:endParaRPr lang="en-AU"/>
          </a:p>
        </p:txBody>
      </p:sp>
      <p:pic>
        <p:nvPicPr>
          <p:cNvPr id="5" name="Picture 4"/>
          <p:cNvPicPr>
            <a:picLocks noChangeAspect="1"/>
          </p:cNvPicPr>
          <p:nvPr/>
        </p:nvPicPr>
        <p:blipFill>
          <a:blip r:embed="rId2"/>
          <a:stretch>
            <a:fillRect/>
          </a:stretch>
        </p:blipFill>
        <p:spPr>
          <a:xfrm>
            <a:off x="899592" y="1412776"/>
            <a:ext cx="7632848" cy="4694921"/>
          </a:xfrm>
          <a:prstGeom prst="rect">
            <a:avLst/>
          </a:prstGeom>
        </p:spPr>
      </p:pic>
    </p:spTree>
    <p:extLst>
      <p:ext uri="{BB962C8B-B14F-4D97-AF65-F5344CB8AC3E}">
        <p14:creationId xmlns:p14="http://schemas.microsoft.com/office/powerpoint/2010/main" val="42482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Small scale scheme</a:t>
            </a:r>
            <a:endParaRPr lang="en-US" dirty="0"/>
          </a:p>
        </p:txBody>
      </p:sp>
      <p:sp>
        <p:nvSpPr>
          <p:cNvPr id="3" name="Content Placeholder 2"/>
          <p:cNvSpPr>
            <a:spLocks noGrp="1"/>
          </p:cNvSpPr>
          <p:nvPr>
            <p:ph idx="1"/>
          </p:nvPr>
        </p:nvSpPr>
        <p:spPr/>
        <p:txBody>
          <a:bodyPr/>
          <a:lstStyle/>
          <a:p>
            <a:r>
              <a:rPr lang="en-US" sz="1600" dirty="0" smtClean="0"/>
              <a:t>Covers small, typically distributed renewable generation</a:t>
            </a:r>
          </a:p>
          <a:p>
            <a:endParaRPr lang="en-US" sz="1600" dirty="0"/>
          </a:p>
          <a:p>
            <a:r>
              <a:rPr lang="en-US" sz="1600" dirty="0" smtClean="0"/>
              <a:t>Uncapped, fixed price scheme</a:t>
            </a:r>
          </a:p>
          <a:p>
            <a:endParaRPr lang="en-US" sz="1600" dirty="0"/>
          </a:p>
          <a:p>
            <a:r>
              <a:rPr lang="en-US" sz="1600" dirty="0" smtClean="0"/>
              <a:t>Supply has historically be affected by multiples (and state-based feed-in tariffs)</a:t>
            </a:r>
          </a:p>
          <a:p>
            <a:endParaRPr lang="en-US" sz="1600" dirty="0"/>
          </a:p>
          <a:p>
            <a:r>
              <a:rPr lang="en-US" sz="1600" dirty="0" smtClean="0"/>
              <a:t>Steadily declining supply expected in the short term</a:t>
            </a:r>
            <a:endParaRPr lang="en-US" sz="1600"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16</a:t>
            </a:fld>
            <a:endParaRPr lang="en-AU"/>
          </a:p>
        </p:txBody>
      </p:sp>
    </p:spTree>
    <p:extLst>
      <p:ext uri="{BB962C8B-B14F-4D97-AF65-F5344CB8AC3E}">
        <p14:creationId xmlns:p14="http://schemas.microsoft.com/office/powerpoint/2010/main" val="3381392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2996952"/>
            <a:ext cx="6779096" cy="892696"/>
          </a:xfrm>
        </p:spPr>
        <p:txBody>
          <a:bodyPr/>
          <a:lstStyle/>
          <a:p>
            <a:pPr marL="0" indent="0">
              <a:buNone/>
            </a:pPr>
            <a:r>
              <a:rPr lang="en-US" sz="2800" dirty="0" smtClean="0"/>
              <a:t>How might energy users think about this?</a:t>
            </a:r>
            <a:endParaRPr lang="en-US" sz="2800"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17</a:t>
            </a:fld>
            <a:endParaRPr lang="en-AU"/>
          </a:p>
        </p:txBody>
      </p:sp>
    </p:spTree>
    <p:extLst>
      <p:ext uri="{BB962C8B-B14F-4D97-AF65-F5344CB8AC3E}">
        <p14:creationId xmlns:p14="http://schemas.microsoft.com/office/powerpoint/2010/main" val="1884850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have a renewable energy </a:t>
            </a:r>
            <a:r>
              <a:rPr lang="en-US" dirty="0" smtClean="0"/>
              <a:t>promotion policy</a:t>
            </a:r>
            <a:r>
              <a:rPr lang="en-US" dirty="0"/>
              <a:t>?</a:t>
            </a:r>
            <a:br>
              <a:rPr lang="en-US" dirty="0"/>
            </a:br>
            <a:endParaRPr lang="en-US" dirty="0"/>
          </a:p>
        </p:txBody>
      </p:sp>
      <p:sp>
        <p:nvSpPr>
          <p:cNvPr id="3" name="Content Placeholder 2"/>
          <p:cNvSpPr>
            <a:spLocks noGrp="1"/>
          </p:cNvSpPr>
          <p:nvPr>
            <p:ph idx="1"/>
          </p:nvPr>
        </p:nvSpPr>
        <p:spPr>
          <a:xfrm>
            <a:off x="467544" y="1268760"/>
            <a:ext cx="8229600" cy="4114800"/>
          </a:xfrm>
        </p:spPr>
        <p:txBody>
          <a:bodyPr/>
          <a:lstStyle/>
          <a:p>
            <a:pPr marL="0" indent="0">
              <a:buNone/>
            </a:pPr>
            <a:r>
              <a:rPr lang="en-US" sz="1600" b="1" dirty="0" smtClean="0"/>
              <a:t> </a:t>
            </a:r>
            <a:r>
              <a:rPr lang="en-US" sz="1600" b="1" dirty="0" smtClean="0"/>
              <a:t>Commonly cited </a:t>
            </a:r>
            <a:r>
              <a:rPr lang="en-US" sz="1600" b="1" dirty="0" smtClean="0"/>
              <a:t>arguments for: </a:t>
            </a:r>
          </a:p>
          <a:p>
            <a:pPr marL="0" indent="0">
              <a:buNone/>
            </a:pPr>
            <a:endParaRPr lang="en-US" sz="1600" dirty="0" smtClean="0"/>
          </a:p>
          <a:p>
            <a:pPr>
              <a:buFont typeface="+mj-lt"/>
              <a:buAutoNum type="arabicPeriod"/>
            </a:pPr>
            <a:r>
              <a:rPr lang="en-US" sz="1600" dirty="0" smtClean="0"/>
              <a:t>It enjoys public support and in a democracy that matters</a:t>
            </a:r>
          </a:p>
          <a:p>
            <a:pPr>
              <a:buFont typeface="+mj-lt"/>
              <a:buAutoNum type="arabicPeriod"/>
            </a:pPr>
            <a:r>
              <a:rPr lang="en-US" sz="1600" dirty="0" smtClean="0"/>
              <a:t>Our allies think it is important </a:t>
            </a:r>
            <a:r>
              <a:rPr lang="en-US" sz="1600" dirty="0"/>
              <a:t>(almost all </a:t>
            </a:r>
            <a:r>
              <a:rPr lang="en-US" sz="1600" dirty="0" smtClean="0"/>
              <a:t>rich and many poor countries </a:t>
            </a:r>
            <a:r>
              <a:rPr lang="en-US" sz="1600" dirty="0" err="1" smtClean="0"/>
              <a:t>subsidise</a:t>
            </a:r>
            <a:r>
              <a:rPr lang="en-US" sz="1600" dirty="0" smtClean="0"/>
              <a:t> renewables) </a:t>
            </a:r>
            <a:endParaRPr lang="en-US" sz="1600" dirty="0" smtClean="0"/>
          </a:p>
          <a:p>
            <a:pPr>
              <a:buFont typeface="+mj-lt"/>
              <a:buAutoNum type="arabicPeriod"/>
            </a:pPr>
            <a:r>
              <a:rPr lang="en-US" sz="1600" dirty="0" smtClean="0"/>
              <a:t>It reduces greenhouse gas emissions and even if this makes no difference to global warming, our actions can influence the decisions that others make.</a:t>
            </a:r>
          </a:p>
          <a:p>
            <a:pPr>
              <a:buFont typeface="+mj-lt"/>
              <a:buAutoNum type="arabicPeriod"/>
            </a:pPr>
            <a:r>
              <a:rPr lang="en-US" sz="1600" dirty="0" smtClean="0"/>
              <a:t>It</a:t>
            </a:r>
            <a:r>
              <a:rPr lang="fr-FR" sz="1600" dirty="0" smtClean="0"/>
              <a:t>’</a:t>
            </a:r>
            <a:r>
              <a:rPr lang="en-US" sz="1600" dirty="0" smtClean="0"/>
              <a:t>s a hedge against fossil fuel price </a:t>
            </a:r>
            <a:r>
              <a:rPr lang="en-US" sz="1600" dirty="0" smtClean="0"/>
              <a:t>volatility </a:t>
            </a:r>
            <a:endParaRPr lang="en-US" sz="1600" dirty="0" smtClean="0"/>
          </a:p>
          <a:p>
            <a:pPr marL="457200" lvl="1" indent="0">
              <a:buNone/>
            </a:pPr>
            <a:endParaRPr lang="en-US" sz="1600" dirty="0"/>
          </a:p>
          <a:p>
            <a:pPr marL="0" indent="0">
              <a:buNone/>
            </a:pPr>
            <a:r>
              <a:rPr lang="en-US" sz="1600" b="1" dirty="0" smtClean="0"/>
              <a:t>Commonly cited </a:t>
            </a:r>
            <a:r>
              <a:rPr lang="en-US" sz="1600" b="1" dirty="0" smtClean="0"/>
              <a:t>arguments against:</a:t>
            </a:r>
          </a:p>
          <a:p>
            <a:pPr marL="0" indent="0">
              <a:buNone/>
            </a:pPr>
            <a:endParaRPr lang="en-US" sz="1600" dirty="0"/>
          </a:p>
          <a:p>
            <a:pPr>
              <a:buFont typeface="+mj-lt"/>
              <a:buAutoNum type="arabicPeriod"/>
            </a:pPr>
            <a:r>
              <a:rPr lang="en-US" sz="1600" dirty="0"/>
              <a:t>P</a:t>
            </a:r>
            <a:r>
              <a:rPr lang="en-US" sz="1600" dirty="0" smtClean="0"/>
              <a:t>ublic opinion is not well informed. </a:t>
            </a:r>
          </a:p>
          <a:p>
            <a:pPr>
              <a:buFont typeface="+mj-lt"/>
              <a:buAutoNum type="arabicPeriod"/>
            </a:pPr>
            <a:r>
              <a:rPr lang="en-US" sz="1600" dirty="0" smtClean="0"/>
              <a:t>Global warming is not anthropogenic and even if it is, </a:t>
            </a:r>
            <a:r>
              <a:rPr lang="en-US" sz="1600" dirty="0" smtClean="0"/>
              <a:t>more renewables </a:t>
            </a:r>
            <a:r>
              <a:rPr lang="en-US" sz="1600" dirty="0" smtClean="0"/>
              <a:t>in Australia makes no difference. </a:t>
            </a:r>
          </a:p>
          <a:p>
            <a:pPr>
              <a:buFont typeface="+mj-lt"/>
              <a:buAutoNum type="arabicPeriod"/>
            </a:pPr>
            <a:r>
              <a:rPr lang="en-US" sz="1600" dirty="0"/>
              <a:t>T</a:t>
            </a:r>
            <a:r>
              <a:rPr lang="en-US" sz="1600" dirty="0" smtClean="0"/>
              <a:t>he benefits don’t exceed the costs (even in the long term).</a:t>
            </a:r>
          </a:p>
          <a:p>
            <a:pPr>
              <a:buFont typeface="+mj-lt"/>
              <a:buAutoNum type="arabicPeriod"/>
            </a:pPr>
            <a:r>
              <a:rPr lang="en-US" sz="1600" dirty="0" smtClean="0"/>
              <a:t>Costs are declining rapidly and so we would be better off waiting. </a:t>
            </a:r>
          </a:p>
          <a:p>
            <a:pPr>
              <a:buFont typeface="+mj-lt"/>
              <a:buAutoNum type="arabicPeriod"/>
            </a:pPr>
            <a:endParaRPr lang="en-US" sz="1600"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18</a:t>
            </a:fld>
            <a:endParaRPr lang="en-AU"/>
          </a:p>
        </p:txBody>
      </p:sp>
      <p:sp>
        <p:nvSpPr>
          <p:cNvPr id="5" name="TextBox 4"/>
          <p:cNvSpPr txBox="1"/>
          <p:nvPr/>
        </p:nvSpPr>
        <p:spPr>
          <a:xfrm>
            <a:off x="3059832" y="6021288"/>
            <a:ext cx="3125225" cy="461665"/>
          </a:xfrm>
          <a:prstGeom prst="rect">
            <a:avLst/>
          </a:prstGeom>
          <a:noFill/>
        </p:spPr>
        <p:txBody>
          <a:bodyPr wrap="none" rtlCol="0">
            <a:spAutoFit/>
          </a:bodyPr>
          <a:lstStyle/>
          <a:p>
            <a:r>
              <a:rPr lang="en-US" sz="2400" b="1" dirty="0" smtClean="0">
                <a:solidFill>
                  <a:srgbClr val="FF0000"/>
                </a:solidFill>
              </a:rPr>
              <a:t>What do you think ?</a:t>
            </a:r>
            <a:endParaRPr lang="en-US" sz="2400" b="1" dirty="0" smtClean="0">
              <a:solidFill>
                <a:srgbClr val="FF0000"/>
              </a:solidFill>
            </a:endParaRPr>
          </a:p>
        </p:txBody>
      </p:sp>
    </p:spTree>
    <p:extLst>
      <p:ext uri="{BB962C8B-B14F-4D97-AF65-F5344CB8AC3E}">
        <p14:creationId xmlns:p14="http://schemas.microsoft.com/office/powerpoint/2010/main" val="269207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66750"/>
          </a:xfrm>
        </p:spPr>
        <p:txBody>
          <a:bodyPr/>
          <a:lstStyle/>
          <a:p>
            <a:r>
              <a:rPr lang="en-US" dirty="0" smtClean="0"/>
              <a:t>Are energy users worse </a:t>
            </a:r>
            <a:r>
              <a:rPr lang="en-US" dirty="0" smtClean="0"/>
              <a:t>off with the RET?</a:t>
            </a:r>
            <a:endParaRPr lang="en-US" dirty="0"/>
          </a:p>
        </p:txBody>
      </p:sp>
      <p:sp>
        <p:nvSpPr>
          <p:cNvPr id="3" name="Content Placeholder 2"/>
          <p:cNvSpPr>
            <a:spLocks noGrp="1"/>
          </p:cNvSpPr>
          <p:nvPr>
            <p:ph idx="1"/>
          </p:nvPr>
        </p:nvSpPr>
        <p:spPr>
          <a:xfrm>
            <a:off x="467544" y="1196752"/>
            <a:ext cx="8229600" cy="4114800"/>
          </a:xfrm>
        </p:spPr>
        <p:txBody>
          <a:bodyPr/>
          <a:lstStyle/>
          <a:p>
            <a:r>
              <a:rPr lang="en-US" sz="1600" dirty="0" smtClean="0"/>
              <a:t>Climate Change Authority concluded that over the life of the RET, energy users would be </a:t>
            </a:r>
            <a:r>
              <a:rPr lang="en-US" sz="1600" dirty="0" smtClean="0"/>
              <a:t>only slightly worse off. Perhaps</a:t>
            </a:r>
            <a:r>
              <a:rPr lang="en-US" sz="1600" dirty="0" smtClean="0"/>
              <a:t>, but impossible to be certain: situation is too complex to model </a:t>
            </a:r>
            <a:r>
              <a:rPr lang="en-US" sz="1600" dirty="0" smtClean="0"/>
              <a:t>with certainty – </a:t>
            </a:r>
            <a:r>
              <a:rPr lang="en-US" sz="1600" dirty="0" err="1" smtClean="0"/>
              <a:t>modelling</a:t>
            </a:r>
            <a:r>
              <a:rPr lang="en-US" sz="1600" dirty="0" smtClean="0"/>
              <a:t> completely dependent on input</a:t>
            </a:r>
            <a:r>
              <a:rPr lang="en-US" sz="1600" dirty="0" smtClean="0"/>
              <a:t> assumptions.</a:t>
            </a:r>
            <a:endParaRPr lang="en-US" sz="1600" dirty="0" smtClean="0"/>
          </a:p>
          <a:p>
            <a:endParaRPr lang="en-US" sz="1600" dirty="0"/>
          </a:p>
          <a:p>
            <a:r>
              <a:rPr lang="en-US" sz="1600" dirty="0" smtClean="0"/>
              <a:t>U</a:t>
            </a:r>
            <a:r>
              <a:rPr lang="en-US" sz="1600" dirty="0" smtClean="0"/>
              <a:t>tilities, renewables </a:t>
            </a:r>
            <a:r>
              <a:rPr lang="en-US" sz="1600" dirty="0" smtClean="0"/>
              <a:t>developers </a:t>
            </a:r>
            <a:r>
              <a:rPr lang="en-US" sz="1600" dirty="0" smtClean="0"/>
              <a:t>and households (that install water heaters and PV) benefit, </a:t>
            </a:r>
            <a:r>
              <a:rPr lang="en-US" sz="1600" dirty="0" smtClean="0"/>
              <a:t>some more than </a:t>
            </a:r>
            <a:r>
              <a:rPr lang="en-US" sz="1600" dirty="0" smtClean="0"/>
              <a:t>others. </a:t>
            </a:r>
            <a:endParaRPr lang="en-US" sz="1600" dirty="0" smtClean="0"/>
          </a:p>
          <a:p>
            <a:endParaRPr lang="en-US" sz="1600" dirty="0"/>
          </a:p>
          <a:p>
            <a:r>
              <a:rPr lang="en-US" sz="1600" dirty="0" smtClean="0"/>
              <a:t>Under </a:t>
            </a:r>
            <a:r>
              <a:rPr lang="en-US" sz="1600" dirty="0" smtClean="0"/>
              <a:t>the RET today’s energy users </a:t>
            </a:r>
            <a:r>
              <a:rPr lang="en-US" sz="1600" dirty="0" smtClean="0"/>
              <a:t>mostly give </a:t>
            </a:r>
            <a:r>
              <a:rPr lang="en-US" sz="1600" dirty="0" smtClean="0"/>
              <a:t>more than they take. </a:t>
            </a:r>
            <a:r>
              <a:rPr lang="en-US" sz="1600" dirty="0" smtClean="0"/>
              <a:t>Most of tomorrow’s </a:t>
            </a:r>
            <a:r>
              <a:rPr lang="en-US" sz="1600" dirty="0" smtClean="0"/>
              <a:t>energy users may </a:t>
            </a:r>
            <a:r>
              <a:rPr lang="en-US" sz="1600" dirty="0" smtClean="0"/>
              <a:t>take more than they give, but </a:t>
            </a:r>
            <a:r>
              <a:rPr lang="en-US" sz="1600" dirty="0" smtClean="0"/>
              <a:t>impossible to sure of this – depends on the design of the electricity market.</a:t>
            </a:r>
          </a:p>
          <a:p>
            <a:endParaRPr lang="en-US" sz="1600" dirty="0" smtClean="0"/>
          </a:p>
          <a:p>
            <a:r>
              <a:rPr lang="en-US" sz="1600" dirty="0" smtClean="0"/>
              <a:t>Some significant mistakes have been made so far: state/federal renewables policy co-ordination failures have been at energy users’ expense.</a:t>
            </a:r>
          </a:p>
          <a:p>
            <a:endParaRPr lang="en-US" sz="1600" dirty="0"/>
          </a:p>
          <a:p>
            <a:r>
              <a:rPr lang="en-US" sz="1600" dirty="0" smtClean="0"/>
              <a:t>Renewables provide public benefits (GHG reduction, international approval) and energy users may ask why the Government does not pay for these benefits. </a:t>
            </a:r>
            <a:endParaRPr lang="en-US" sz="1600" dirty="0"/>
          </a:p>
          <a:p>
            <a:endParaRPr lang="en-US" sz="1600" dirty="0" smtClean="0"/>
          </a:p>
          <a:p>
            <a:endParaRPr lang="en-US" sz="1600" dirty="0"/>
          </a:p>
          <a:p>
            <a:endParaRPr lang="en-US" sz="1600"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19</a:t>
            </a:fld>
            <a:endParaRPr lang="en-AU"/>
          </a:p>
        </p:txBody>
      </p:sp>
    </p:spTree>
    <p:extLst>
      <p:ext uri="{BB962C8B-B14F-4D97-AF65-F5344CB8AC3E}">
        <p14:creationId xmlns:p14="http://schemas.microsoft.com/office/powerpoint/2010/main" val="213999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95536" y="2564904"/>
            <a:ext cx="8229600" cy="1900808"/>
          </a:xfrm>
        </p:spPr>
        <p:txBody>
          <a:bodyPr/>
          <a:lstStyle/>
          <a:p>
            <a:r>
              <a:rPr lang="en-US" sz="1800" dirty="0" smtClean="0"/>
              <a:t>Outcomes so far</a:t>
            </a:r>
          </a:p>
          <a:p>
            <a:endParaRPr lang="en-US" sz="1800" dirty="0" smtClean="0"/>
          </a:p>
          <a:p>
            <a:r>
              <a:rPr lang="en-US" sz="1800" dirty="0" smtClean="0"/>
              <a:t>Currently legislated obligations</a:t>
            </a:r>
          </a:p>
          <a:p>
            <a:endParaRPr lang="en-US" sz="1800" dirty="0"/>
          </a:p>
          <a:p>
            <a:r>
              <a:rPr lang="en-US" sz="1800" dirty="0" smtClean="0"/>
              <a:t>How might energy users think about this?</a:t>
            </a:r>
            <a:endParaRPr lang="en-US" sz="1800"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2</a:t>
            </a:fld>
            <a:endParaRPr lang="en-AU"/>
          </a:p>
        </p:txBody>
      </p:sp>
    </p:spTree>
    <p:extLst>
      <p:ext uri="{BB962C8B-B14F-4D97-AF65-F5344CB8AC3E}">
        <p14:creationId xmlns:p14="http://schemas.microsoft.com/office/powerpoint/2010/main" val="3414952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66750"/>
          </a:xfrm>
        </p:spPr>
        <p:txBody>
          <a:bodyPr/>
          <a:lstStyle/>
          <a:p>
            <a:r>
              <a:rPr lang="en-US" dirty="0" smtClean="0"/>
              <a:t>In conclusion: A quick look at three common questions</a:t>
            </a:r>
            <a:endParaRPr lang="en-US" dirty="0"/>
          </a:p>
        </p:txBody>
      </p:sp>
      <p:sp>
        <p:nvSpPr>
          <p:cNvPr id="3" name="Content Placeholder 2"/>
          <p:cNvSpPr>
            <a:spLocks noGrp="1"/>
          </p:cNvSpPr>
          <p:nvPr>
            <p:ph idx="1"/>
          </p:nvPr>
        </p:nvSpPr>
        <p:spPr/>
        <p:txBody>
          <a:bodyPr/>
          <a:lstStyle/>
          <a:p>
            <a:pPr marL="0" indent="0">
              <a:buNone/>
            </a:pPr>
            <a:endParaRPr lang="en-US" sz="1800" dirty="0" smtClean="0"/>
          </a:p>
          <a:p>
            <a:endParaRPr lang="en-US" sz="1800" dirty="0" smtClean="0"/>
          </a:p>
          <a:p>
            <a:endParaRPr lang="en-US" sz="1800" dirty="0"/>
          </a:p>
          <a:p>
            <a:r>
              <a:rPr lang="en-US" sz="1800" dirty="0" smtClean="0"/>
              <a:t>Is distributed generation (PV) deferring network augmentation ?</a:t>
            </a:r>
          </a:p>
          <a:p>
            <a:endParaRPr lang="en-US" sz="1800" dirty="0" smtClean="0"/>
          </a:p>
          <a:p>
            <a:r>
              <a:rPr lang="en-US" sz="1800" dirty="0" smtClean="0"/>
              <a:t>Is fossil-fuel generation needed to back-up renewables when “the sun don’t shine and wind don’t blow” ? </a:t>
            </a:r>
          </a:p>
          <a:p>
            <a:endParaRPr lang="en-US" sz="1800" dirty="0" smtClean="0"/>
          </a:p>
          <a:p>
            <a:r>
              <a:rPr lang="en-US" sz="1800" dirty="0" smtClean="0"/>
              <a:t>Is renewable generation reducing wholesale prices ? </a:t>
            </a:r>
            <a:endParaRPr lang="en-US" sz="1800"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20</a:t>
            </a:fld>
            <a:endParaRPr lang="en-AU"/>
          </a:p>
        </p:txBody>
      </p:sp>
    </p:spTree>
    <p:extLst>
      <p:ext uri="{BB962C8B-B14F-4D97-AF65-F5344CB8AC3E}">
        <p14:creationId xmlns:p14="http://schemas.microsoft.com/office/powerpoint/2010/main" val="2950103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distributed generation (PV) deferring network augmentation ?</a:t>
            </a:r>
            <a:br>
              <a:rPr lang="en-US" dirty="0"/>
            </a:br>
            <a:endParaRPr lang="en-US" dirty="0"/>
          </a:p>
        </p:txBody>
      </p:sp>
      <p:sp>
        <p:nvSpPr>
          <p:cNvPr id="3" name="Content Placeholder 2"/>
          <p:cNvSpPr>
            <a:spLocks noGrp="1"/>
          </p:cNvSpPr>
          <p:nvPr>
            <p:ph idx="1"/>
          </p:nvPr>
        </p:nvSpPr>
        <p:spPr/>
        <p:txBody>
          <a:bodyPr/>
          <a:lstStyle/>
          <a:p>
            <a:r>
              <a:rPr lang="en-US" sz="1800" dirty="0" smtClean="0"/>
              <a:t>Circa 3,200 MW of distributed rooftop PV capacity. Will almost certainly continue to grow rapidly, although not at historic rates.</a:t>
            </a:r>
          </a:p>
          <a:p>
            <a:endParaRPr lang="en-US" sz="1800" dirty="0"/>
          </a:p>
          <a:p>
            <a:r>
              <a:rPr lang="en-US" sz="1800" dirty="0" smtClean="0"/>
              <a:t>Generally good co-incidence of PV production and regional peak demands. So, good argument that PV deferring need for network augmentation related to regional peak demands.</a:t>
            </a:r>
          </a:p>
          <a:p>
            <a:endParaRPr lang="en-US" sz="1800" dirty="0" smtClean="0"/>
          </a:p>
          <a:p>
            <a:r>
              <a:rPr lang="en-US" sz="1800" dirty="0" smtClean="0"/>
              <a:t>But, household demand usually peaks after the sun has set, so PV not reducing residential peak demands, and so not deferring augmentation on residential feeders.</a:t>
            </a:r>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21</a:t>
            </a:fld>
            <a:endParaRPr lang="en-AU"/>
          </a:p>
        </p:txBody>
      </p:sp>
    </p:spTree>
    <p:extLst>
      <p:ext uri="{BB962C8B-B14F-4D97-AF65-F5344CB8AC3E}">
        <p14:creationId xmlns:p14="http://schemas.microsoft.com/office/powerpoint/2010/main" val="2517767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a:t>Is fossil-fuel generation needed to back-up renewables when “the sun don’t shine and wind don’t blow” ? </a:t>
            </a:r>
          </a:p>
        </p:txBody>
      </p:sp>
      <p:sp>
        <p:nvSpPr>
          <p:cNvPr id="3" name="Content Placeholder 2"/>
          <p:cNvSpPr>
            <a:spLocks noGrp="1"/>
          </p:cNvSpPr>
          <p:nvPr>
            <p:ph idx="1"/>
          </p:nvPr>
        </p:nvSpPr>
        <p:spPr/>
        <p:txBody>
          <a:bodyPr/>
          <a:lstStyle/>
          <a:p>
            <a:r>
              <a:rPr lang="en-US" sz="1600" dirty="0" smtClean="0"/>
              <a:t>Yes</a:t>
            </a:r>
            <a:r>
              <a:rPr lang="en-US" sz="1600" dirty="0"/>
              <a:t>,</a:t>
            </a:r>
            <a:r>
              <a:rPr lang="en-US" sz="1600" dirty="0" smtClean="0"/>
              <a:t> </a:t>
            </a:r>
            <a:r>
              <a:rPr lang="en-US" sz="1600" dirty="0"/>
              <a:t>b</a:t>
            </a:r>
            <a:r>
              <a:rPr lang="en-US" sz="1600" dirty="0" smtClean="0"/>
              <a:t>ut: 	 </a:t>
            </a:r>
          </a:p>
          <a:p>
            <a:endParaRPr lang="en-US" sz="1600" dirty="0"/>
          </a:p>
          <a:p>
            <a:pPr lvl="1"/>
            <a:r>
              <a:rPr lang="en-US" sz="1600" dirty="0" smtClean="0"/>
              <a:t>we have plenty </a:t>
            </a:r>
            <a:r>
              <a:rPr lang="en-US" sz="1600" dirty="0"/>
              <a:t>o</a:t>
            </a:r>
            <a:r>
              <a:rPr lang="en-US" sz="1600" dirty="0" smtClean="0"/>
              <a:t>f spare fossil-fuel capacity and so no additional fossil capacity needed yet.</a:t>
            </a:r>
          </a:p>
          <a:p>
            <a:pPr lvl="1"/>
            <a:endParaRPr lang="en-US" sz="1600" dirty="0"/>
          </a:p>
          <a:p>
            <a:pPr lvl="1"/>
            <a:r>
              <a:rPr lang="en-US" sz="1600" dirty="0" smtClean="0"/>
              <a:t>If renewables penetration increases significantly, and assuming no progress in demand-side participation and storage technologies, additional fossil fuel (open cycle gas turbine) will be needed.</a:t>
            </a:r>
          </a:p>
          <a:p>
            <a:pPr lvl="1"/>
            <a:endParaRPr lang="en-US" sz="1600" dirty="0"/>
          </a:p>
          <a:p>
            <a:r>
              <a:rPr lang="en-US" sz="1600" dirty="0" smtClean="0"/>
              <a:t>Difficult to have strong views on this, considering impact lies quite far into an uncertain future</a:t>
            </a:r>
            <a:endParaRPr lang="en-US" sz="1600"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22</a:t>
            </a:fld>
            <a:endParaRPr lang="en-AU"/>
          </a:p>
        </p:txBody>
      </p:sp>
    </p:spTree>
    <p:extLst>
      <p:ext uri="{BB962C8B-B14F-4D97-AF65-F5344CB8AC3E}">
        <p14:creationId xmlns:p14="http://schemas.microsoft.com/office/powerpoint/2010/main" val="1054444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renewable generation reducing wholesale prices </a:t>
            </a:r>
            <a:r>
              <a:rPr lang="en-US" dirty="0" smtClean="0"/>
              <a:t>?</a:t>
            </a:r>
            <a:endParaRPr lang="en-US" dirty="0"/>
          </a:p>
        </p:txBody>
      </p:sp>
      <p:sp>
        <p:nvSpPr>
          <p:cNvPr id="3" name="Content Placeholder 2"/>
          <p:cNvSpPr>
            <a:spLocks noGrp="1"/>
          </p:cNvSpPr>
          <p:nvPr>
            <p:ph idx="1"/>
          </p:nvPr>
        </p:nvSpPr>
        <p:spPr/>
        <p:txBody>
          <a:bodyPr/>
          <a:lstStyle/>
          <a:p>
            <a:r>
              <a:rPr lang="en-US" sz="1600" dirty="0" smtClean="0"/>
              <a:t>On balance, probably yes, particularly PV in Queensland and South Australia. </a:t>
            </a:r>
          </a:p>
          <a:p>
            <a:endParaRPr lang="en-US" sz="1600" dirty="0"/>
          </a:p>
          <a:p>
            <a:r>
              <a:rPr lang="en-US" sz="1600" dirty="0" smtClean="0"/>
              <a:t>Wind generation seems to be fairly poorly correlated to times of summer peak demand (when extreme prices are most likely) so impact of wind generation on wholesale average prices is probably not significant.</a:t>
            </a:r>
          </a:p>
          <a:p>
            <a:endParaRPr lang="en-US" sz="1600" dirty="0" smtClean="0"/>
          </a:p>
          <a:p>
            <a:r>
              <a:rPr lang="en-US" sz="1600" dirty="0" smtClean="0"/>
              <a:t>New hydro, biomass too small to make any difference.</a:t>
            </a:r>
          </a:p>
          <a:p>
            <a:endParaRPr lang="en-US" sz="1600" dirty="0"/>
          </a:p>
          <a:p>
            <a:r>
              <a:rPr lang="en-US" sz="1600" dirty="0" smtClean="0"/>
              <a:t>Good evidence that high penetration of renewables in Spain, Germany, Ireland, Demark has depressed wholesale electricity prices.</a:t>
            </a:r>
          </a:p>
          <a:p>
            <a:endParaRPr lang="en-US" sz="1600" dirty="0"/>
          </a:p>
          <a:p>
            <a:r>
              <a:rPr lang="en-US" sz="1600" dirty="0" smtClean="0"/>
              <a:t>But, be cautious about assuming permanent or long-term reductions: investment (including in renewables) has to be profitable in the long term to be sustainable. Prices received by renewables generators will have to rise, one way or the other, before investors can be expected to commit many billions. </a:t>
            </a:r>
            <a:endParaRPr lang="en-US" sz="1600"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23</a:t>
            </a:fld>
            <a:endParaRPr lang="en-AU"/>
          </a:p>
        </p:txBody>
      </p:sp>
    </p:spTree>
    <p:extLst>
      <p:ext uri="{BB962C8B-B14F-4D97-AF65-F5344CB8AC3E}">
        <p14:creationId xmlns:p14="http://schemas.microsoft.com/office/powerpoint/2010/main" val="270901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2000" dirty="0" smtClean="0"/>
          </a:p>
          <a:p>
            <a:pPr marL="0" indent="0" algn="ctr">
              <a:buNone/>
            </a:pPr>
            <a:endParaRPr lang="en-US" sz="2000" dirty="0"/>
          </a:p>
          <a:p>
            <a:pPr marL="0" indent="0" algn="ctr">
              <a:buNone/>
            </a:pPr>
            <a:r>
              <a:rPr lang="en-US" sz="2000" dirty="0" smtClean="0"/>
              <a:t>Bruce Mountain</a:t>
            </a:r>
          </a:p>
          <a:p>
            <a:pPr marL="0" indent="0" algn="ctr">
              <a:buNone/>
            </a:pPr>
            <a:r>
              <a:rPr lang="en-US" sz="2000" dirty="0">
                <a:hlinkClick r:id="rId2"/>
              </a:rPr>
              <a:t>b</a:t>
            </a:r>
            <a:r>
              <a:rPr lang="en-US" sz="2000" dirty="0" smtClean="0">
                <a:hlinkClick r:id="rId2"/>
              </a:rPr>
              <a:t>ruce.mountain@cmeaustralia.com.au</a:t>
            </a:r>
            <a:endParaRPr lang="en-US" sz="2000" dirty="0" smtClean="0"/>
          </a:p>
          <a:p>
            <a:pPr marL="0" indent="0" algn="ctr">
              <a:buNone/>
            </a:pPr>
            <a:r>
              <a:rPr lang="en-US" sz="2000" dirty="0" smtClean="0"/>
              <a:t>(03) 9664 0680, 0405 505 060</a:t>
            </a:r>
            <a:endParaRPr lang="en-US" sz="2000"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24</a:t>
            </a:fld>
            <a:endParaRPr lang="en-AU"/>
          </a:p>
        </p:txBody>
      </p:sp>
    </p:spTree>
    <p:extLst>
      <p:ext uri="{BB962C8B-B14F-4D97-AF65-F5344CB8AC3E}">
        <p14:creationId xmlns:p14="http://schemas.microsoft.com/office/powerpoint/2010/main" val="27561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832" y="3068960"/>
            <a:ext cx="2962672" cy="676672"/>
          </a:xfrm>
        </p:spPr>
        <p:txBody>
          <a:bodyPr/>
          <a:lstStyle/>
          <a:p>
            <a:pPr marL="0" indent="0">
              <a:buNone/>
            </a:pPr>
            <a:r>
              <a:rPr lang="en-US" sz="2800" dirty="0" smtClean="0"/>
              <a:t>Outcomes so far</a:t>
            </a:r>
            <a:endParaRPr lang="en-US" sz="2800"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3</a:t>
            </a:fld>
            <a:endParaRPr lang="en-AU"/>
          </a:p>
        </p:txBody>
      </p:sp>
    </p:spTree>
    <p:extLst>
      <p:ext uri="{BB962C8B-B14F-4D97-AF65-F5344CB8AC3E}">
        <p14:creationId xmlns:p14="http://schemas.microsoft.com/office/powerpoint/2010/main" val="334593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Over 12 years, around 6,300 MW of additional wind and PV and a little hydro and biomass </a:t>
            </a:r>
            <a:endParaRPr lang="en-US"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4</a:t>
            </a:fld>
            <a:endParaRPr lang="en-AU"/>
          </a:p>
        </p:txBody>
      </p:sp>
      <p:pic>
        <p:nvPicPr>
          <p:cNvPr id="5" name="Picture 4"/>
          <p:cNvPicPr>
            <a:picLocks noChangeAspect="1"/>
          </p:cNvPicPr>
          <p:nvPr/>
        </p:nvPicPr>
        <p:blipFill>
          <a:blip r:embed="rId2"/>
          <a:stretch>
            <a:fillRect/>
          </a:stretch>
        </p:blipFill>
        <p:spPr>
          <a:xfrm>
            <a:off x="532719" y="1484784"/>
            <a:ext cx="7799991" cy="4032448"/>
          </a:xfrm>
          <a:prstGeom prst="rect">
            <a:avLst/>
          </a:prstGeom>
        </p:spPr>
      </p:pic>
    </p:spTree>
    <p:extLst>
      <p:ext uri="{BB962C8B-B14F-4D97-AF65-F5344CB8AC3E}">
        <p14:creationId xmlns:p14="http://schemas.microsoft.com/office/powerpoint/2010/main" val="106287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Wind by far the biggest energy producer. Output from new wind + PV + biomass + new hydro now about 6% of national electricity production</a:t>
            </a:r>
            <a:endParaRPr lang="en-US"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5</a:t>
            </a:fld>
            <a:endParaRPr lang="en-AU"/>
          </a:p>
        </p:txBody>
      </p:sp>
      <p:pic>
        <p:nvPicPr>
          <p:cNvPr id="3" name="Picture 2"/>
          <p:cNvPicPr>
            <a:picLocks noChangeAspect="1"/>
          </p:cNvPicPr>
          <p:nvPr/>
        </p:nvPicPr>
        <p:blipFill>
          <a:blip r:embed="rId2"/>
          <a:stretch>
            <a:fillRect/>
          </a:stretch>
        </p:blipFill>
        <p:spPr>
          <a:xfrm>
            <a:off x="467544" y="1484151"/>
            <a:ext cx="7488832" cy="4771765"/>
          </a:xfrm>
          <a:prstGeom prst="rect">
            <a:avLst/>
          </a:prstGeom>
        </p:spPr>
      </p:pic>
    </p:spTree>
    <p:extLst>
      <p:ext uri="{BB962C8B-B14F-4D97-AF65-F5344CB8AC3E}">
        <p14:creationId xmlns:p14="http://schemas.microsoft.com/office/powerpoint/2010/main" val="314317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66750"/>
          </a:xfrm>
        </p:spPr>
        <p:txBody>
          <a:bodyPr/>
          <a:lstStyle/>
          <a:p>
            <a:r>
              <a:rPr lang="en-US" dirty="0" smtClean="0"/>
              <a:t>PV has attract by far the greatest subsidy so far. But wind gets production subsidy over 20 years, PV &amp; SWH get certificates upfront</a:t>
            </a:r>
            <a:endParaRPr lang="en-US"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6</a:t>
            </a:fld>
            <a:endParaRPr lang="en-AU"/>
          </a:p>
        </p:txBody>
      </p:sp>
      <p:pic>
        <p:nvPicPr>
          <p:cNvPr id="5" name="Picture 4"/>
          <p:cNvPicPr>
            <a:picLocks noChangeAspect="1"/>
          </p:cNvPicPr>
          <p:nvPr/>
        </p:nvPicPr>
        <p:blipFill>
          <a:blip r:embed="rId2"/>
          <a:stretch>
            <a:fillRect/>
          </a:stretch>
        </p:blipFill>
        <p:spPr>
          <a:xfrm>
            <a:off x="415419" y="1484784"/>
            <a:ext cx="7989943" cy="4032448"/>
          </a:xfrm>
          <a:prstGeom prst="rect">
            <a:avLst/>
          </a:prstGeom>
        </p:spPr>
      </p:pic>
    </p:spTree>
    <p:extLst>
      <p:ext uri="{BB962C8B-B14F-4D97-AF65-F5344CB8AC3E}">
        <p14:creationId xmlns:p14="http://schemas.microsoft.com/office/powerpoint/2010/main" val="3965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66750"/>
          </a:xfrm>
        </p:spPr>
        <p:txBody>
          <a:bodyPr/>
          <a:lstStyle/>
          <a:p>
            <a:r>
              <a:rPr lang="en-US" dirty="0" smtClean="0"/>
              <a:t>Cumulatively PV has so far received about twice as much as the rest combined (but be careful in not confusing up-front versus production subsidy)</a:t>
            </a:r>
            <a:endParaRPr lang="en-US"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7</a:t>
            </a:fld>
            <a:endParaRPr lang="en-AU"/>
          </a:p>
        </p:txBody>
      </p:sp>
      <p:pic>
        <p:nvPicPr>
          <p:cNvPr id="6" name="Picture 5"/>
          <p:cNvPicPr>
            <a:picLocks noChangeAspect="1"/>
          </p:cNvPicPr>
          <p:nvPr/>
        </p:nvPicPr>
        <p:blipFill>
          <a:blip r:embed="rId2"/>
          <a:stretch>
            <a:fillRect/>
          </a:stretch>
        </p:blipFill>
        <p:spPr>
          <a:xfrm>
            <a:off x="467544" y="1321290"/>
            <a:ext cx="7272808" cy="4803310"/>
          </a:xfrm>
          <a:prstGeom prst="rect">
            <a:avLst/>
          </a:prstGeom>
        </p:spPr>
      </p:pic>
    </p:spTree>
    <p:extLst>
      <p:ext uri="{BB962C8B-B14F-4D97-AF65-F5344CB8AC3E}">
        <p14:creationId xmlns:p14="http://schemas.microsoft.com/office/powerpoint/2010/main" val="1926151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And not right to conclude that rooftop PV households have had a windfall gain</a:t>
            </a:r>
            <a:endParaRPr lang="en-US"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8</a:t>
            </a:fld>
            <a:endParaRPr lang="en-AU"/>
          </a:p>
        </p:txBody>
      </p:sp>
      <p:pic>
        <p:nvPicPr>
          <p:cNvPr id="5" name="Picture 4"/>
          <p:cNvPicPr>
            <a:picLocks noChangeAspect="1"/>
          </p:cNvPicPr>
          <p:nvPr/>
        </p:nvPicPr>
        <p:blipFill>
          <a:blip r:embed="rId2"/>
          <a:stretch>
            <a:fillRect/>
          </a:stretch>
        </p:blipFill>
        <p:spPr>
          <a:xfrm>
            <a:off x="395536" y="1700808"/>
            <a:ext cx="6883400" cy="4127500"/>
          </a:xfrm>
          <a:prstGeom prst="rect">
            <a:avLst/>
          </a:prstGeom>
        </p:spPr>
      </p:pic>
      <p:sp>
        <p:nvSpPr>
          <p:cNvPr id="6" name="TextBox 5"/>
          <p:cNvSpPr txBox="1"/>
          <p:nvPr/>
        </p:nvSpPr>
        <p:spPr>
          <a:xfrm>
            <a:off x="7380312" y="3429000"/>
            <a:ext cx="1102686" cy="307777"/>
          </a:xfrm>
          <a:prstGeom prst="rect">
            <a:avLst/>
          </a:prstGeom>
          <a:noFill/>
        </p:spPr>
        <p:txBody>
          <a:bodyPr wrap="none" rtlCol="0">
            <a:spAutoFit/>
          </a:bodyPr>
          <a:lstStyle/>
          <a:p>
            <a:r>
              <a:rPr lang="en-US" sz="1400" dirty="0" smtClean="0"/>
              <a:t>IRR of 10%</a:t>
            </a:r>
            <a:endParaRPr lang="en-US" sz="1400" dirty="0" smtClean="0"/>
          </a:p>
        </p:txBody>
      </p:sp>
    </p:spTree>
    <p:extLst>
      <p:ext uri="{BB962C8B-B14F-4D97-AF65-F5344CB8AC3E}">
        <p14:creationId xmlns:p14="http://schemas.microsoft.com/office/powerpoint/2010/main" val="399370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RET payments have grown quickly over the last three years. Mainly as a result of PV</a:t>
            </a:r>
            <a:endParaRPr lang="en-US" dirty="0"/>
          </a:p>
        </p:txBody>
      </p:sp>
      <p:sp>
        <p:nvSpPr>
          <p:cNvPr id="4" name="Slide Number Placeholder 3"/>
          <p:cNvSpPr>
            <a:spLocks noGrp="1"/>
          </p:cNvSpPr>
          <p:nvPr>
            <p:ph type="sldNum" sz="quarter" idx="10"/>
          </p:nvPr>
        </p:nvSpPr>
        <p:spPr/>
        <p:txBody>
          <a:bodyPr/>
          <a:lstStyle/>
          <a:p>
            <a:pPr>
              <a:defRPr/>
            </a:pPr>
            <a:endParaRPr lang="en-AU" smtClean="0"/>
          </a:p>
          <a:p>
            <a:pPr>
              <a:defRPr/>
            </a:pPr>
            <a:fld id="{C253D442-5C25-F04A-9439-9FF40F428506}" type="slidenum">
              <a:rPr lang="en-AU" smtClean="0"/>
              <a:pPr>
                <a:defRPr/>
              </a:pPr>
              <a:t>9</a:t>
            </a:fld>
            <a:endParaRPr lang="en-AU"/>
          </a:p>
        </p:txBody>
      </p:sp>
      <p:pic>
        <p:nvPicPr>
          <p:cNvPr id="5" name="Picture 4"/>
          <p:cNvPicPr>
            <a:picLocks noChangeAspect="1"/>
          </p:cNvPicPr>
          <p:nvPr/>
        </p:nvPicPr>
        <p:blipFill>
          <a:blip r:embed="rId2"/>
          <a:stretch>
            <a:fillRect/>
          </a:stretch>
        </p:blipFill>
        <p:spPr>
          <a:xfrm>
            <a:off x="441941" y="1340768"/>
            <a:ext cx="8208073" cy="4464496"/>
          </a:xfrm>
          <a:prstGeom prst="rect">
            <a:avLst/>
          </a:prstGeom>
        </p:spPr>
      </p:pic>
    </p:spTree>
    <p:extLst>
      <p:ext uri="{BB962C8B-B14F-4D97-AF65-F5344CB8AC3E}">
        <p14:creationId xmlns:p14="http://schemas.microsoft.com/office/powerpoint/2010/main" val="3895905959"/>
      </p:ext>
    </p:extLst>
  </p:cSld>
  <p:clrMapOvr>
    <a:masterClrMapping/>
  </p:clrMapOvr>
</p:sld>
</file>

<file path=ppt/theme/theme1.xml><?xml version="1.0" encoding="utf-8"?>
<a:theme xmlns:a="http://schemas.openxmlformats.org/drawingml/2006/main" name="CME LOGO OPTIONS 18.6.11">
  <a:themeElements>
    <a:clrScheme name="Firecon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recone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1400" dirty="0" smtClean="0"/>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400" dirty="0" smtClean="0"/>
        </a:defPPr>
      </a:lstStyle>
    </a:txDef>
  </a:objectDefaults>
  <a:extraClrSchemeLst>
    <a:extraClrScheme>
      <a:clrScheme name="Firecon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recone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recone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recone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recone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recone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recone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recone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recone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recone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recone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recone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recone 2007 13">
        <a:dk1>
          <a:srgbClr val="000000"/>
        </a:dk1>
        <a:lt1>
          <a:srgbClr val="FFFFFF"/>
        </a:lt1>
        <a:dk2>
          <a:srgbClr val="000000"/>
        </a:dk2>
        <a:lt2>
          <a:srgbClr val="969696"/>
        </a:lt2>
        <a:accent1>
          <a:srgbClr val="EAEAEA"/>
        </a:accent1>
        <a:accent2>
          <a:srgbClr val="FFCC99"/>
        </a:accent2>
        <a:accent3>
          <a:srgbClr val="FFFFFF"/>
        </a:accent3>
        <a:accent4>
          <a:srgbClr val="000000"/>
        </a:accent4>
        <a:accent5>
          <a:srgbClr val="F3F3F3"/>
        </a:accent5>
        <a:accent6>
          <a:srgbClr val="E7B98A"/>
        </a:accent6>
        <a:hlink>
          <a:srgbClr val="990000"/>
        </a:hlink>
        <a:folHlink>
          <a:srgbClr val="FFFFCC"/>
        </a:folHlink>
      </a:clrScheme>
      <a:clrMap bg1="lt1" tx1="dk1" bg2="lt2" tx2="dk2" accent1="accent1" accent2="accent2" accent3="accent3" accent4="accent4" accent5="accent5" accent6="accent6" hlink="hlink" folHlink="folHlink"/>
    </a:extraClrScheme>
    <a:extraClrScheme>
      <a:clrScheme name="Firecone 2007 14">
        <a:dk1>
          <a:srgbClr val="000000"/>
        </a:dk1>
        <a:lt1>
          <a:srgbClr val="FFFFFF"/>
        </a:lt1>
        <a:dk2>
          <a:srgbClr val="000000"/>
        </a:dk2>
        <a:lt2>
          <a:srgbClr val="C0C0C0"/>
        </a:lt2>
        <a:accent1>
          <a:srgbClr val="EAEAEA"/>
        </a:accent1>
        <a:accent2>
          <a:srgbClr val="FFCC99"/>
        </a:accent2>
        <a:accent3>
          <a:srgbClr val="FFFFFF"/>
        </a:accent3>
        <a:accent4>
          <a:srgbClr val="000000"/>
        </a:accent4>
        <a:accent5>
          <a:srgbClr val="F3F3F3"/>
        </a:accent5>
        <a:accent6>
          <a:srgbClr val="E7B98A"/>
        </a:accent6>
        <a:hlink>
          <a:srgbClr val="990000"/>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CME LOGO OPTIONS 18.6.11.pot</Template>
  <TotalTime>23148</TotalTime>
  <Words>979</Words>
  <Application>Microsoft Macintosh PowerPoint</Application>
  <PresentationFormat>On-screen Show (4:3)</PresentationFormat>
  <Paragraphs>147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CME LOGO OPTIONS 18.6.11</vt:lpstr>
      <vt:lpstr>PowerPoint Presentation</vt:lpstr>
      <vt:lpstr>Outline</vt:lpstr>
      <vt:lpstr>PowerPoint Presentation</vt:lpstr>
      <vt:lpstr>Over 12 years, around 6,300 MW of additional wind and PV and a little hydro and biomass </vt:lpstr>
      <vt:lpstr>Wind by far the biggest energy producer. Output from new wind + PV + biomass + new hydro now about 6% of national electricity production</vt:lpstr>
      <vt:lpstr>PV has attract by far the greatest subsidy so far. But wind gets production subsidy over 20 years, PV &amp; SWH get certificates upfront</vt:lpstr>
      <vt:lpstr>Cumulatively PV has so far received about twice as much as the rest combined (but be careful in not confusing up-front versus production subsidy)</vt:lpstr>
      <vt:lpstr>And not right to conclude that rooftop PV households have had a windfall gain</vt:lpstr>
      <vt:lpstr>RET payments have grown quickly over the last three years. Mainly as a result of PV</vt:lpstr>
      <vt:lpstr>Per MWh consumed, RET charges risen 5 fold on average over last three years compared to average of previous 10 years</vt:lpstr>
      <vt:lpstr>AEMC projects large scale renewables target will average around 2% of household bill for next three years</vt:lpstr>
      <vt:lpstr>And AEMC says the cost of small scale scheme will decline from around 3% in 2012/13 to 1.5% in 2015/16</vt:lpstr>
      <vt:lpstr>In total, AEMC says RET will be between 2.5% and 5% of household electricity bill</vt:lpstr>
      <vt:lpstr>PowerPoint Presentation</vt:lpstr>
      <vt:lpstr>Large scale target to more than double over next 6 years</vt:lpstr>
      <vt:lpstr>Small scale scheme</vt:lpstr>
      <vt:lpstr>PowerPoint Presentation</vt:lpstr>
      <vt:lpstr>Why have a renewable energy promotion policy? </vt:lpstr>
      <vt:lpstr>Are energy users worse off with the RET?</vt:lpstr>
      <vt:lpstr>In conclusion: A quick look at three common questions</vt:lpstr>
      <vt:lpstr>Is distributed generation (PV) deferring network augmentation ? </vt:lpstr>
      <vt:lpstr>Is fossil-fuel generation needed to back-up renewables when “the sun don’t shine and wind don’t blow” ? </vt:lpstr>
      <vt:lpstr>Is renewable generation reducing wholesale prices ?</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Firecone</dc:creator>
  <cp:lastModifiedBy>Bruce Mountain</cp:lastModifiedBy>
  <cp:revision>304</cp:revision>
  <dcterms:created xsi:type="dcterms:W3CDTF">2010-11-22T22:27:00Z</dcterms:created>
  <dcterms:modified xsi:type="dcterms:W3CDTF">2014-03-05T22:00:34Z</dcterms:modified>
</cp:coreProperties>
</file>