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5"/>
  </p:notesMasterIdLst>
  <p:handoutMasterIdLst>
    <p:handoutMasterId r:id="rId16"/>
  </p:handoutMasterIdLst>
  <p:sldIdLst>
    <p:sldId id="282" r:id="rId2"/>
    <p:sldId id="297" r:id="rId3"/>
    <p:sldId id="287" r:id="rId4"/>
    <p:sldId id="288" r:id="rId5"/>
    <p:sldId id="289" r:id="rId6"/>
    <p:sldId id="290" r:id="rId7"/>
    <p:sldId id="291" r:id="rId8"/>
    <p:sldId id="298" r:id="rId9"/>
    <p:sldId id="292" r:id="rId10"/>
    <p:sldId id="293" r:id="rId11"/>
    <p:sldId id="294" r:id="rId12"/>
    <p:sldId id="295" r:id="rId13"/>
    <p:sldId id="296" r:id="rId14"/>
  </p:sldIdLst>
  <p:sldSz cx="9144000" cy="6858000" type="screen4x3"/>
  <p:notesSz cx="6731000" cy="9863138"/>
  <p:defaultTextStyle>
    <a:defPPr>
      <a:defRPr lang="en-US"/>
    </a:defPPr>
    <a:lvl1pPr algn="l" rtl="0" fontAlgn="base">
      <a:spcBef>
        <a:spcPct val="0"/>
      </a:spcBef>
      <a:spcAft>
        <a:spcPct val="0"/>
      </a:spcAft>
      <a:defRPr sz="1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99"/>
    <a:srgbClr val="DDEBFB"/>
    <a:srgbClr val="CCFFFF"/>
    <a:srgbClr val="008000"/>
    <a:srgbClr val="CCFF99"/>
    <a:srgbClr val="FFCC99"/>
    <a:srgbClr val="FF9933"/>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640" y="-11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36195" name="Rectangle 3"/>
          <p:cNvSpPr>
            <a:spLocks noGrp="1" noChangeArrowheads="1"/>
          </p:cNvSpPr>
          <p:nvPr>
            <p:ph type="dt" sz="quarter" idx="1"/>
          </p:nvPr>
        </p:nvSpPr>
        <p:spPr bwMode="auto">
          <a:xfrm>
            <a:off x="3811588"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defTabSz="912813">
              <a:defRPr sz="1200">
                <a:ea typeface="ＭＳ Ｐゴシック" charset="-128"/>
                <a:cs typeface="ＭＳ Ｐゴシック" charset="-128"/>
              </a:defRPr>
            </a:lvl1pPr>
          </a:lstStyle>
          <a:p>
            <a:pPr>
              <a:defRPr/>
            </a:pPr>
            <a:endParaRPr lang="en-US"/>
          </a:p>
        </p:txBody>
      </p:sp>
      <p:sp>
        <p:nvSpPr>
          <p:cNvPr id="136196" name="Rectangle 4"/>
          <p:cNvSpPr>
            <a:spLocks noGrp="1" noChangeArrowheads="1"/>
          </p:cNvSpPr>
          <p:nvPr>
            <p:ph type="ftr" sz="quarter" idx="2"/>
          </p:nvPr>
        </p:nvSpPr>
        <p:spPr bwMode="auto">
          <a:xfrm>
            <a:off x="0"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36197" name="Rectangle 5"/>
          <p:cNvSpPr>
            <a:spLocks noGrp="1" noChangeArrowheads="1"/>
          </p:cNvSpPr>
          <p:nvPr>
            <p:ph type="sldNum" sz="quarter" idx="3"/>
          </p:nvPr>
        </p:nvSpPr>
        <p:spPr bwMode="auto">
          <a:xfrm>
            <a:off x="3811588"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defTabSz="912813">
              <a:defRPr sz="1200" smtClean="0"/>
            </a:lvl1pPr>
          </a:lstStyle>
          <a:p>
            <a:pPr>
              <a:defRPr/>
            </a:pPr>
            <a:fld id="{BF836259-9C85-7C45-94BC-F9E82C04B7D3}" type="slidenum">
              <a:rPr lang="en-AU"/>
              <a:pPr>
                <a:defRPr/>
              </a:pPr>
              <a:t>‹#›</a:t>
            </a:fld>
            <a:endParaRPr lang="en-AU"/>
          </a:p>
        </p:txBody>
      </p:sp>
    </p:spTree>
    <p:extLst>
      <p:ext uri="{BB962C8B-B14F-4D97-AF65-F5344CB8AC3E}">
        <p14:creationId xmlns:p14="http://schemas.microsoft.com/office/powerpoint/2010/main" val="41400174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0243" name="Rectangle 3"/>
          <p:cNvSpPr>
            <a:spLocks noGrp="1" noChangeArrowheads="1"/>
          </p:cNvSpPr>
          <p:nvPr>
            <p:ph type="dt" idx="1"/>
          </p:nvPr>
        </p:nvSpPr>
        <p:spPr bwMode="auto">
          <a:xfrm>
            <a:off x="3811588"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defTabSz="912813">
              <a:defRPr sz="1200">
                <a:ea typeface="ＭＳ Ｐゴシック" charset="-128"/>
                <a:cs typeface="ＭＳ Ｐゴシック"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01700" y="739775"/>
            <a:ext cx="4929188" cy="36972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5" name="Rectangle 5"/>
          <p:cNvSpPr>
            <a:spLocks noGrp="1" noChangeArrowheads="1"/>
          </p:cNvSpPr>
          <p:nvPr>
            <p:ph type="body" sz="quarter" idx="3"/>
          </p:nvPr>
        </p:nvSpPr>
        <p:spPr bwMode="auto">
          <a:xfrm>
            <a:off x="673100" y="4684713"/>
            <a:ext cx="5384800" cy="4438650"/>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0246" name="Rectangle 6"/>
          <p:cNvSpPr>
            <a:spLocks noGrp="1" noChangeArrowheads="1"/>
          </p:cNvSpPr>
          <p:nvPr>
            <p:ph type="ftr" sz="quarter" idx="4"/>
          </p:nvPr>
        </p:nvSpPr>
        <p:spPr bwMode="auto">
          <a:xfrm>
            <a:off x="0"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0247" name="Rectangle 7"/>
          <p:cNvSpPr>
            <a:spLocks noGrp="1" noChangeArrowheads="1"/>
          </p:cNvSpPr>
          <p:nvPr>
            <p:ph type="sldNum" sz="quarter" idx="5"/>
          </p:nvPr>
        </p:nvSpPr>
        <p:spPr bwMode="auto">
          <a:xfrm>
            <a:off x="3811588"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defTabSz="912813">
              <a:defRPr sz="1200" smtClean="0"/>
            </a:lvl1pPr>
          </a:lstStyle>
          <a:p>
            <a:pPr>
              <a:defRPr/>
            </a:pPr>
            <a:fld id="{07260DA7-2366-DA4C-B064-479E5A8A27E8}" type="slidenum">
              <a:rPr lang="en-AU"/>
              <a:pPr>
                <a:defRPr/>
              </a:pPr>
              <a:t>‹#›</a:t>
            </a:fld>
            <a:endParaRPr lang="en-AU"/>
          </a:p>
        </p:txBody>
      </p:sp>
    </p:spTree>
    <p:extLst>
      <p:ext uri="{BB962C8B-B14F-4D97-AF65-F5344CB8AC3E}">
        <p14:creationId xmlns:p14="http://schemas.microsoft.com/office/powerpoint/2010/main" val="4819495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1400">
                <a:solidFill>
                  <a:schemeClr val="tx1"/>
                </a:solidFill>
                <a:latin typeface="Arial" charset="0"/>
                <a:ea typeface="ＭＳ Ｐゴシック" charset="0"/>
                <a:cs typeface="ＭＳ Ｐゴシック" charset="0"/>
              </a:defRPr>
            </a:lvl1pPr>
            <a:lvl2pPr marL="742950" indent="-285750" defTabSz="912813" eaLnBrk="0" hangingPunct="0">
              <a:defRPr sz="1400">
                <a:solidFill>
                  <a:schemeClr val="tx1"/>
                </a:solidFill>
                <a:latin typeface="Arial" charset="0"/>
                <a:ea typeface="ＭＳ Ｐゴシック" charset="0"/>
              </a:defRPr>
            </a:lvl2pPr>
            <a:lvl3pPr marL="1143000" indent="-228600" defTabSz="912813" eaLnBrk="0" hangingPunct="0">
              <a:defRPr sz="1400">
                <a:solidFill>
                  <a:schemeClr val="tx1"/>
                </a:solidFill>
                <a:latin typeface="Arial" charset="0"/>
                <a:ea typeface="ＭＳ Ｐゴシック" charset="0"/>
              </a:defRPr>
            </a:lvl3pPr>
            <a:lvl4pPr marL="1600200" indent="-228600" defTabSz="912813" eaLnBrk="0" hangingPunct="0">
              <a:defRPr sz="1400">
                <a:solidFill>
                  <a:schemeClr val="tx1"/>
                </a:solidFill>
                <a:latin typeface="Arial" charset="0"/>
                <a:ea typeface="ＭＳ Ｐゴシック" charset="0"/>
              </a:defRPr>
            </a:lvl4pPr>
            <a:lvl5pPr marL="2057400" indent="-228600" defTabSz="912813" eaLnBrk="0" hangingPunct="0">
              <a:defRPr sz="1400">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sz="1400">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sz="1400">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sz="1400">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fld id="{0120C6A2-ADA0-4348-95F7-77695884AA11}" type="slidenum">
              <a:rPr lang="en-US" sz="1200"/>
              <a:pPr eaLnBrk="1" hangingPunct="1"/>
              <a:t>0</a:t>
            </a:fld>
            <a:endParaRPr lang="en-US" sz="1200"/>
          </a:p>
        </p:txBody>
      </p:sp>
      <p:sp>
        <p:nvSpPr>
          <p:cNvPr id="16386" name="Rectangle 2"/>
          <p:cNvSpPr>
            <a:spLocks noGrp="1" noRot="1" noChangeAspect="1" noChangeArrowheads="1" noTextEdit="1"/>
          </p:cNvSpPr>
          <p:nvPr>
            <p:ph type="sldImg"/>
          </p:nvPr>
        </p:nvSpPr>
        <p:spPr>
          <a:solidFill>
            <a:srgbClr val="FFFFFF"/>
          </a:solidFill>
          <a:ln/>
        </p:spPr>
      </p:sp>
      <p:sp>
        <p:nvSpPr>
          <p:cNvPr id="1638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24F8B4E5-8A48-274B-B1BE-32E8E06BB55F}" type="slidenum">
              <a:rPr lang="en-AU"/>
              <a:pPr>
                <a:defRPr/>
              </a:pPr>
              <a:t>‹#›</a:t>
            </a:fld>
            <a:endParaRPr lang="en-AU"/>
          </a:p>
        </p:txBody>
      </p:sp>
    </p:spTree>
    <p:extLst>
      <p:ext uri="{BB962C8B-B14F-4D97-AF65-F5344CB8AC3E}">
        <p14:creationId xmlns:p14="http://schemas.microsoft.com/office/powerpoint/2010/main" val="262229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879C8DBE-0D48-714F-AD91-B43ADD413FF9}" type="slidenum">
              <a:rPr lang="en-AU"/>
              <a:pPr>
                <a:defRPr/>
              </a:pPr>
              <a:t>‹#›</a:t>
            </a:fld>
            <a:endParaRPr lang="en-AU"/>
          </a:p>
        </p:txBody>
      </p:sp>
    </p:spTree>
    <p:extLst>
      <p:ext uri="{BB962C8B-B14F-4D97-AF65-F5344CB8AC3E}">
        <p14:creationId xmlns:p14="http://schemas.microsoft.com/office/powerpoint/2010/main" val="254036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476250"/>
            <a:ext cx="2058988" cy="564991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476250"/>
            <a:ext cx="6029325" cy="564991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9A300968-842E-8048-8194-66D22442F4A8}" type="slidenum">
              <a:rPr lang="en-AU"/>
              <a:pPr>
                <a:defRPr/>
              </a:pPr>
              <a:t>‹#›</a:t>
            </a:fld>
            <a:endParaRPr lang="en-AU"/>
          </a:p>
        </p:txBody>
      </p:sp>
    </p:spTree>
    <p:extLst>
      <p:ext uri="{BB962C8B-B14F-4D97-AF65-F5344CB8AC3E}">
        <p14:creationId xmlns:p14="http://schemas.microsoft.com/office/powerpoint/2010/main" val="382844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C253D442-5C25-F04A-9439-9FF40F428506}" type="slidenum">
              <a:rPr lang="en-AU"/>
              <a:pPr>
                <a:defRPr/>
              </a:pPr>
              <a:t>‹#›</a:t>
            </a:fld>
            <a:endParaRPr lang="en-AU"/>
          </a:p>
        </p:txBody>
      </p:sp>
    </p:spTree>
    <p:extLst>
      <p:ext uri="{BB962C8B-B14F-4D97-AF65-F5344CB8AC3E}">
        <p14:creationId xmlns:p14="http://schemas.microsoft.com/office/powerpoint/2010/main" val="226030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FFC2DDDC-BA10-1446-815E-5B9F26BC9A2A}" type="slidenum">
              <a:rPr lang="en-AU"/>
              <a:pPr>
                <a:defRPr/>
              </a:pPr>
              <a:t>‹#›</a:t>
            </a:fld>
            <a:endParaRPr lang="en-AU"/>
          </a:p>
        </p:txBody>
      </p:sp>
    </p:spTree>
    <p:extLst>
      <p:ext uri="{BB962C8B-B14F-4D97-AF65-F5344CB8AC3E}">
        <p14:creationId xmlns:p14="http://schemas.microsoft.com/office/powerpoint/2010/main" val="293603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4FAA14AB-1208-3548-B5F1-1C7F25A2B26A}" type="slidenum">
              <a:rPr lang="en-AU"/>
              <a:pPr>
                <a:defRPr/>
              </a:pPr>
              <a:t>‹#›</a:t>
            </a:fld>
            <a:endParaRPr lang="en-AU"/>
          </a:p>
        </p:txBody>
      </p:sp>
    </p:spTree>
    <p:extLst>
      <p:ext uri="{BB962C8B-B14F-4D97-AF65-F5344CB8AC3E}">
        <p14:creationId xmlns:p14="http://schemas.microsoft.com/office/powerpoint/2010/main" val="387339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endParaRPr lang="en-AU"/>
          </a:p>
          <a:p>
            <a:pPr>
              <a:defRPr/>
            </a:pPr>
            <a:fld id="{4588B703-0C18-D848-B09A-50C074A043B7}" type="slidenum">
              <a:rPr lang="en-AU"/>
              <a:pPr>
                <a:defRPr/>
              </a:pPr>
              <a:t>‹#›</a:t>
            </a:fld>
            <a:endParaRPr lang="en-AU"/>
          </a:p>
        </p:txBody>
      </p:sp>
    </p:spTree>
    <p:extLst>
      <p:ext uri="{BB962C8B-B14F-4D97-AF65-F5344CB8AC3E}">
        <p14:creationId xmlns:p14="http://schemas.microsoft.com/office/powerpoint/2010/main" val="95874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endParaRPr lang="en-AU"/>
          </a:p>
          <a:p>
            <a:pPr>
              <a:defRPr/>
            </a:pPr>
            <a:fld id="{A15CA82C-EC47-654B-8ACB-A17BB1C8E504}" type="slidenum">
              <a:rPr lang="en-AU"/>
              <a:pPr>
                <a:defRPr/>
              </a:pPr>
              <a:t>‹#›</a:t>
            </a:fld>
            <a:endParaRPr lang="en-AU"/>
          </a:p>
        </p:txBody>
      </p:sp>
    </p:spTree>
    <p:extLst>
      <p:ext uri="{BB962C8B-B14F-4D97-AF65-F5344CB8AC3E}">
        <p14:creationId xmlns:p14="http://schemas.microsoft.com/office/powerpoint/2010/main" val="89157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endParaRPr lang="en-AU"/>
          </a:p>
          <a:p>
            <a:pPr>
              <a:defRPr/>
            </a:pPr>
            <a:fld id="{57AA782A-EA77-AD40-AA3A-1029ACD5844F}" type="slidenum">
              <a:rPr lang="en-AU"/>
              <a:pPr>
                <a:defRPr/>
              </a:pPr>
              <a:t>‹#›</a:t>
            </a:fld>
            <a:endParaRPr lang="en-AU"/>
          </a:p>
        </p:txBody>
      </p:sp>
    </p:spTree>
    <p:extLst>
      <p:ext uri="{BB962C8B-B14F-4D97-AF65-F5344CB8AC3E}">
        <p14:creationId xmlns:p14="http://schemas.microsoft.com/office/powerpoint/2010/main" val="3158539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0099AEFD-A1E9-CD43-8807-7B6BD5ADBD27}" type="slidenum">
              <a:rPr lang="en-AU"/>
              <a:pPr>
                <a:defRPr/>
              </a:pPr>
              <a:t>‹#›</a:t>
            </a:fld>
            <a:endParaRPr lang="en-AU"/>
          </a:p>
        </p:txBody>
      </p:sp>
    </p:spTree>
    <p:extLst>
      <p:ext uri="{BB962C8B-B14F-4D97-AF65-F5344CB8AC3E}">
        <p14:creationId xmlns:p14="http://schemas.microsoft.com/office/powerpoint/2010/main" val="1285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80E99344-25EB-994F-AAF1-66AD14C77B53}" type="slidenum">
              <a:rPr lang="en-AU"/>
              <a:pPr>
                <a:defRPr/>
              </a:pPr>
              <a:t>‹#›</a:t>
            </a:fld>
            <a:endParaRPr lang="en-AU"/>
          </a:p>
        </p:txBody>
      </p:sp>
    </p:spTree>
    <p:extLst>
      <p:ext uri="{BB962C8B-B14F-4D97-AF65-F5344CB8AC3E}">
        <p14:creationId xmlns:p14="http://schemas.microsoft.com/office/powerpoint/2010/main" val="15801173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76250"/>
            <a:ext cx="82296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AU" dirty="0" smtClean="0"/>
              <a:t>Click to edit Master title style</a:t>
            </a:r>
            <a:endParaRPr lang="en-US" dirty="0"/>
          </a:p>
        </p:txBody>
      </p:sp>
      <p:sp>
        <p:nvSpPr>
          <p:cNvPr id="1027" name="Rectangle 3"/>
          <p:cNvSpPr>
            <a:spLocks noGrp="1" noChangeArrowheads="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1032" name="Rectangle 8"/>
          <p:cNvSpPr>
            <a:spLocks noGrp="1" noChangeArrowheads="1"/>
          </p:cNvSpPr>
          <p:nvPr>
            <p:ph type="sldNum" sz="quarter" idx="4"/>
          </p:nvPr>
        </p:nvSpPr>
        <p:spPr bwMode="auto">
          <a:xfrm>
            <a:off x="454025" y="6157913"/>
            <a:ext cx="733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AU"/>
          </a:p>
          <a:p>
            <a:pPr>
              <a:defRPr/>
            </a:pPr>
            <a:fld id="{5BACF879-4698-A949-BA5C-EF8332E06ABD}" type="slidenum">
              <a:rPr lang="en-AU"/>
              <a:pPr>
                <a:defRPr/>
              </a:pPr>
              <a:t>‹#›</a:t>
            </a:fld>
            <a:endParaRPr lang="en-AU"/>
          </a:p>
        </p:txBody>
      </p:sp>
      <p:sp>
        <p:nvSpPr>
          <p:cNvPr id="1029" name="Line 9"/>
          <p:cNvSpPr>
            <a:spLocks noChangeShapeType="1"/>
          </p:cNvSpPr>
          <p:nvPr/>
        </p:nvSpPr>
        <p:spPr bwMode="auto">
          <a:xfrm>
            <a:off x="452438" y="1125538"/>
            <a:ext cx="8239125"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AutoShape 11" descr="cid:812224603@27012008-0041"/>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1031" name="AutoShape 13" descr="cid:812224603@27012008-0041"/>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2000">
          <a:solidFill>
            <a:schemeClr val="tx1"/>
          </a:solidFill>
          <a:latin typeface="Book Antiqua"/>
          <a:ea typeface="ＭＳ Ｐゴシック" charset="-128"/>
          <a:cs typeface="Book Antiqua"/>
        </a:defRPr>
      </a:lvl1pPr>
      <a:lvl2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2pPr>
      <a:lvl3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3pPr>
      <a:lvl4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4pPr>
      <a:lvl5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5pPr>
      <a:lvl6pPr marL="457200" algn="ctr" rtl="0" eaLnBrk="1" fontAlgn="base" hangingPunct="1">
        <a:spcBef>
          <a:spcPct val="0"/>
        </a:spcBef>
        <a:spcAft>
          <a:spcPct val="0"/>
        </a:spcAft>
        <a:defRPr sz="2000">
          <a:solidFill>
            <a:schemeClr val="tx1"/>
          </a:solidFill>
          <a:latin typeface="Arial" charset="0"/>
        </a:defRPr>
      </a:lvl6pPr>
      <a:lvl7pPr marL="914400" algn="ctr" rtl="0" eaLnBrk="1" fontAlgn="base" hangingPunct="1">
        <a:spcBef>
          <a:spcPct val="0"/>
        </a:spcBef>
        <a:spcAft>
          <a:spcPct val="0"/>
        </a:spcAft>
        <a:defRPr sz="2000">
          <a:solidFill>
            <a:schemeClr val="tx1"/>
          </a:solidFill>
          <a:latin typeface="Arial" charset="0"/>
        </a:defRPr>
      </a:lvl7pPr>
      <a:lvl8pPr marL="1371600" algn="ctr" rtl="0" eaLnBrk="1" fontAlgn="base" hangingPunct="1">
        <a:spcBef>
          <a:spcPct val="0"/>
        </a:spcBef>
        <a:spcAft>
          <a:spcPct val="0"/>
        </a:spcAft>
        <a:defRPr sz="2000">
          <a:solidFill>
            <a:schemeClr val="tx1"/>
          </a:solidFill>
          <a:latin typeface="Arial" charset="0"/>
        </a:defRPr>
      </a:lvl8pPr>
      <a:lvl9pPr marL="1828800" algn="ctr" rtl="0" eaLnBrk="1" fontAlgn="base" hangingPunct="1">
        <a:spcBef>
          <a:spcPct val="0"/>
        </a:spcBef>
        <a:spcAft>
          <a:spcPct val="0"/>
        </a:spcAft>
        <a:defRPr sz="2000">
          <a:solidFill>
            <a:schemeClr val="tx1"/>
          </a:solidFill>
          <a:latin typeface="Arial" charset="0"/>
        </a:defRPr>
      </a:lvl9pPr>
    </p:titleStyle>
    <p:bodyStyle>
      <a:lvl1pPr marL="342900" indent="-342900" algn="l" rtl="0" eaLnBrk="1" fontAlgn="base" hangingPunct="1">
        <a:spcBef>
          <a:spcPct val="20000"/>
        </a:spcBef>
        <a:spcAft>
          <a:spcPct val="0"/>
        </a:spcAft>
        <a:buChar char="•"/>
        <a:defRPr sz="1400">
          <a:solidFill>
            <a:schemeClr val="tx1"/>
          </a:solidFill>
          <a:latin typeface="Book Antiqua"/>
          <a:ea typeface="ＭＳ Ｐゴシック" charset="-128"/>
          <a:cs typeface="Book Antiqua"/>
        </a:defRPr>
      </a:lvl1pPr>
      <a:lvl2pPr marL="742950" indent="-285750" algn="l" rtl="0" eaLnBrk="1" fontAlgn="base" hangingPunct="1">
        <a:spcBef>
          <a:spcPct val="20000"/>
        </a:spcBef>
        <a:spcAft>
          <a:spcPct val="0"/>
        </a:spcAft>
        <a:buChar char="–"/>
        <a:defRPr sz="1400">
          <a:solidFill>
            <a:schemeClr val="tx1"/>
          </a:solidFill>
          <a:latin typeface="Book Antiqua"/>
          <a:ea typeface="ＭＳ Ｐゴシック" charset="-128"/>
          <a:cs typeface="Book Antiqua"/>
        </a:defRPr>
      </a:lvl2pPr>
      <a:lvl3pPr marL="1143000" indent="-228600" algn="l" rtl="0" eaLnBrk="1" fontAlgn="base" hangingPunct="1">
        <a:spcBef>
          <a:spcPct val="20000"/>
        </a:spcBef>
        <a:spcAft>
          <a:spcPct val="0"/>
        </a:spcAft>
        <a:buChar char="•"/>
        <a:defRPr sz="1400">
          <a:solidFill>
            <a:schemeClr val="tx1"/>
          </a:solidFill>
          <a:latin typeface="Book Antiqua"/>
          <a:ea typeface="ＭＳ Ｐゴシック" charset="-128"/>
          <a:cs typeface="Book Antiqua"/>
        </a:defRPr>
      </a:lvl3pPr>
      <a:lvl4pPr marL="1600200" indent="-228600" algn="l" rtl="0" eaLnBrk="1" fontAlgn="base" hangingPunct="1">
        <a:spcBef>
          <a:spcPct val="20000"/>
        </a:spcBef>
        <a:spcAft>
          <a:spcPct val="0"/>
        </a:spcAft>
        <a:buChar char="–"/>
        <a:defRPr sz="1400">
          <a:solidFill>
            <a:schemeClr val="tx1"/>
          </a:solidFill>
          <a:latin typeface="Book Antiqua"/>
          <a:ea typeface="ＭＳ Ｐゴシック" charset="-128"/>
          <a:cs typeface="Book Antiqua"/>
        </a:defRPr>
      </a:lvl4pPr>
      <a:lvl5pPr marL="2057400" indent="-228600" algn="l" rtl="0" eaLnBrk="1" fontAlgn="base" hangingPunct="1">
        <a:spcBef>
          <a:spcPct val="20000"/>
        </a:spcBef>
        <a:spcAft>
          <a:spcPct val="0"/>
        </a:spcAft>
        <a:buChar char="»"/>
        <a:defRPr sz="1400">
          <a:solidFill>
            <a:schemeClr val="tx1"/>
          </a:solidFill>
          <a:latin typeface="Book Antiqua"/>
          <a:ea typeface="ＭＳ Ｐゴシック" charset="-128"/>
          <a:cs typeface="Book Antiqua"/>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TextBox 3"/>
          <p:cNvSpPr txBox="1">
            <a:spLocks noChangeArrowheads="1"/>
          </p:cNvSpPr>
          <p:nvPr/>
        </p:nvSpPr>
        <p:spPr bwMode="auto">
          <a:xfrm>
            <a:off x="6948264" y="6237312"/>
            <a:ext cx="1835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r>
              <a:rPr lang="en-US" sz="1800" dirty="0">
                <a:latin typeface="Book Antiqua"/>
                <a:cs typeface="Book Antiqua"/>
              </a:rPr>
              <a:t>Bruce </a:t>
            </a:r>
            <a:r>
              <a:rPr lang="en-US" sz="1800" dirty="0" smtClean="0">
                <a:latin typeface="Book Antiqua"/>
                <a:cs typeface="Book Antiqua"/>
              </a:rPr>
              <a:t>Mountain</a:t>
            </a:r>
            <a:endParaRPr lang="en-US" sz="1800" dirty="0">
              <a:latin typeface="Book Antiqua"/>
              <a:cs typeface="Book Antiqua"/>
            </a:endParaRPr>
          </a:p>
        </p:txBody>
      </p:sp>
      <p:sp>
        <p:nvSpPr>
          <p:cNvPr id="15362" name="Rectangle 2"/>
          <p:cNvSpPr>
            <a:spLocks noChangeArrowheads="1"/>
          </p:cNvSpPr>
          <p:nvPr/>
        </p:nvSpPr>
        <p:spPr bwMode="auto">
          <a:xfrm>
            <a:off x="827584" y="2564904"/>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dirty="0" smtClean="0"/>
          </a:p>
          <a:p>
            <a:pPr algn="ctr"/>
            <a:r>
              <a:rPr lang="en-US" sz="2800" dirty="0" smtClean="0">
                <a:solidFill>
                  <a:srgbClr val="000090"/>
                </a:solidFill>
                <a:latin typeface="Book Antiqua"/>
                <a:cs typeface="Book Antiqua"/>
              </a:rPr>
              <a:t>Independent regulation of government-owned monopolies: an oxymoron? The case of electricity distribution in Australia.</a:t>
            </a:r>
          </a:p>
          <a:p>
            <a:pPr algn="ctr"/>
            <a:endParaRPr lang="en-US" sz="2800" dirty="0">
              <a:latin typeface="Book Antiqua" charset="0"/>
            </a:endParaRPr>
          </a:p>
          <a:p>
            <a:pPr algn="ctr"/>
            <a:endParaRPr lang="en-US" sz="2800" dirty="0" smtClean="0">
              <a:latin typeface="Book Antiqua" charset="0"/>
            </a:endParaRPr>
          </a:p>
          <a:p>
            <a:pPr algn="ctr"/>
            <a:endParaRPr lang="en-US" sz="2800" dirty="0">
              <a:latin typeface="Book Antiqua" charset="0"/>
            </a:endParaRPr>
          </a:p>
          <a:p>
            <a:pPr algn="ctr"/>
            <a:r>
              <a:rPr lang="en-US" sz="1600" dirty="0" smtClean="0">
                <a:latin typeface="Book Antiqua" charset="0"/>
              </a:rPr>
              <a:t>“The British Utility Regulation Model: Beyond Competition and Incentive Regulation”</a:t>
            </a:r>
          </a:p>
          <a:p>
            <a:pPr algn="ctr"/>
            <a:endParaRPr lang="en-US" sz="1600" dirty="0" smtClean="0">
              <a:latin typeface="Book Antiqua" charset="0"/>
            </a:endParaRPr>
          </a:p>
          <a:p>
            <a:pPr algn="ctr"/>
            <a:r>
              <a:rPr lang="en-US" sz="1600" dirty="0" smtClean="0">
                <a:latin typeface="Book Antiqua" charset="0"/>
              </a:rPr>
              <a:t>London School of Economics and Political Science</a:t>
            </a:r>
          </a:p>
          <a:p>
            <a:pPr algn="ctr"/>
            <a:endParaRPr lang="en-US" sz="1600" dirty="0" smtClean="0">
              <a:latin typeface="Book Antiqua" charset="0"/>
            </a:endParaRPr>
          </a:p>
          <a:p>
            <a:pPr algn="ctr"/>
            <a:r>
              <a:rPr lang="en-US" sz="1600" dirty="0" smtClean="0">
                <a:latin typeface="Book Antiqua" charset="0"/>
              </a:rPr>
              <a:t>31 March 2014</a:t>
            </a:r>
            <a:endParaRPr lang="en-US" sz="1600" dirty="0">
              <a:latin typeface="Book Antiqua"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66750"/>
          </a:xfrm>
        </p:spPr>
        <p:txBody>
          <a:bodyPr/>
          <a:lstStyle/>
          <a:p>
            <a:r>
              <a:rPr lang="en-US" dirty="0" smtClean="0"/>
              <a:t>So, why these outcomes ? </a:t>
            </a:r>
            <a:endParaRPr lang="en-US" dirty="0"/>
          </a:p>
        </p:txBody>
      </p:sp>
      <p:sp>
        <p:nvSpPr>
          <p:cNvPr id="3" name="Content Placeholder 2"/>
          <p:cNvSpPr>
            <a:spLocks noGrp="1"/>
          </p:cNvSpPr>
          <p:nvPr>
            <p:ph idx="1"/>
          </p:nvPr>
        </p:nvSpPr>
        <p:spPr>
          <a:xfrm>
            <a:off x="467544" y="1196752"/>
            <a:ext cx="8229600" cy="5112568"/>
          </a:xfrm>
        </p:spPr>
        <p:txBody>
          <a:bodyPr/>
          <a:lstStyle/>
          <a:p>
            <a:pPr marL="0" indent="0">
              <a:buNone/>
            </a:pPr>
            <a:r>
              <a:rPr lang="en-US" sz="1600" b="1" dirty="0" smtClean="0"/>
              <a:t>Factors common to government and private NSPs</a:t>
            </a:r>
          </a:p>
          <a:p>
            <a:endParaRPr lang="en-US" sz="1600" dirty="0"/>
          </a:p>
          <a:p>
            <a:r>
              <a:rPr lang="en-US" sz="1600" dirty="0" smtClean="0"/>
              <a:t>Quasi-judicial merits </a:t>
            </a:r>
            <a:r>
              <a:rPr lang="en-US" sz="1600" dirty="0"/>
              <a:t>r</a:t>
            </a:r>
            <a:r>
              <a:rPr lang="en-US" sz="1600" dirty="0" smtClean="0"/>
              <a:t>eview arrangements combined with opportunity to cherry pick  has undermined regulator</a:t>
            </a:r>
          </a:p>
          <a:p>
            <a:endParaRPr lang="en-US" sz="1600" dirty="0" smtClean="0"/>
          </a:p>
          <a:p>
            <a:r>
              <a:rPr lang="en-US" sz="1600" dirty="0" smtClean="0"/>
              <a:t>Generous cost of capital compared to US and GB</a:t>
            </a:r>
          </a:p>
          <a:p>
            <a:endParaRPr lang="en-US" sz="1600" dirty="0" smtClean="0"/>
          </a:p>
          <a:p>
            <a:r>
              <a:rPr lang="en-US" sz="1600" dirty="0" smtClean="0"/>
              <a:t>Consumers’ willingness to pay largely ignored. </a:t>
            </a:r>
          </a:p>
          <a:p>
            <a:pPr marL="0" indent="0">
              <a:buNone/>
            </a:pPr>
            <a:endParaRPr lang="en-US" sz="1600" dirty="0" smtClean="0"/>
          </a:p>
          <a:p>
            <a:pPr marL="0" indent="0">
              <a:buNone/>
            </a:pPr>
            <a:r>
              <a:rPr lang="en-US" sz="1600" b="1" dirty="0" smtClean="0"/>
              <a:t>Factors specific to government NSPs</a:t>
            </a:r>
          </a:p>
          <a:p>
            <a:pPr marL="457200" lvl="1" indent="0">
              <a:buNone/>
            </a:pPr>
            <a:r>
              <a:rPr lang="en-US" sz="1600" dirty="0" smtClean="0"/>
              <a:t>	</a:t>
            </a:r>
          </a:p>
          <a:p>
            <a:r>
              <a:rPr lang="en-US" sz="1600" dirty="0" smtClean="0"/>
              <a:t>Incentives</a:t>
            </a:r>
          </a:p>
          <a:p>
            <a:endParaRPr lang="en-US" sz="1600" dirty="0" smtClean="0"/>
          </a:p>
          <a:p>
            <a:r>
              <a:rPr lang="en-US" sz="1600" i="1" dirty="0" smtClean="0"/>
              <a:t>De jure </a:t>
            </a:r>
            <a:r>
              <a:rPr lang="en-US" sz="1600" dirty="0" smtClean="0"/>
              <a:t>but not </a:t>
            </a:r>
            <a:r>
              <a:rPr lang="en-US" sz="1600" i="1" dirty="0" smtClean="0"/>
              <a:t>de facto </a:t>
            </a:r>
            <a:r>
              <a:rPr lang="en-US" sz="1600" dirty="0" smtClean="0"/>
              <a:t>regulatory independence</a:t>
            </a:r>
          </a:p>
          <a:p>
            <a:endParaRPr lang="en-US" sz="1600" dirty="0"/>
          </a:p>
          <a:p>
            <a:endParaRPr lang="en-US" sz="16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9</a:t>
            </a:fld>
            <a:endParaRPr lang="en-AU"/>
          </a:p>
        </p:txBody>
      </p:sp>
    </p:spTree>
    <p:extLst>
      <p:ext uri="{BB962C8B-B14F-4D97-AF65-F5344CB8AC3E}">
        <p14:creationId xmlns:p14="http://schemas.microsoft.com/office/powerpoint/2010/main" val="16930560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66750"/>
          </a:xfrm>
        </p:spPr>
        <p:txBody>
          <a:bodyPr/>
          <a:lstStyle/>
          <a:p>
            <a:r>
              <a:rPr lang="en-US" dirty="0" smtClean="0"/>
              <a:t>Incentives: RPI-X applied to government distributors has over-compensated capital expenditure</a:t>
            </a:r>
            <a:endParaRPr lang="en-US" dirty="0"/>
          </a:p>
        </p:txBody>
      </p:sp>
      <p:sp>
        <p:nvSpPr>
          <p:cNvPr id="3" name="Content Placeholder 2"/>
          <p:cNvSpPr>
            <a:spLocks noGrp="1"/>
          </p:cNvSpPr>
          <p:nvPr>
            <p:ph idx="1"/>
          </p:nvPr>
        </p:nvSpPr>
        <p:spPr>
          <a:xfrm>
            <a:off x="467544" y="1268760"/>
            <a:ext cx="8229600" cy="2736304"/>
          </a:xfrm>
        </p:spPr>
        <p:txBody>
          <a:bodyPr/>
          <a:lstStyle/>
          <a:p>
            <a:r>
              <a:rPr lang="en-US" sz="1800" dirty="0"/>
              <a:t>F</a:t>
            </a:r>
            <a:r>
              <a:rPr lang="en-US" sz="1800" dirty="0" smtClean="0"/>
              <a:t>or govt. distributors allowed rate of return  &gt;&gt; cost of capital, so more money to be made (and more easily) by inflating expectations and then expanding the RAB rather than under-spending regulated expenditure allowances. </a:t>
            </a:r>
          </a:p>
          <a:p>
            <a:endParaRPr lang="en-US" sz="1800" dirty="0"/>
          </a:p>
          <a:p>
            <a:r>
              <a:rPr lang="en-US" sz="1800" dirty="0" smtClean="0"/>
              <a:t>State regulators approved large intra-period capex and opex increases when govt. distributors said they would spend above controls. </a:t>
            </a:r>
          </a:p>
          <a:p>
            <a:endParaRPr lang="en-US" sz="1800" dirty="0" smtClean="0"/>
          </a:p>
          <a:p>
            <a:r>
              <a:rPr lang="en-US" sz="1800" dirty="0" smtClean="0"/>
              <a:t>Recent evidence that state govt. credit-rating worries are now providing “capital market” discipline to govt. distributors. But deep cuts needed to restore reasonable prices not on the radar, and little political or regulatory appetite to deal with stranded assets.</a:t>
            </a:r>
          </a:p>
          <a:p>
            <a:endParaRPr lang="en-US" sz="1800" dirty="0" smtClean="0"/>
          </a:p>
          <a:p>
            <a:endParaRPr lang="en-US" sz="1800" dirty="0" smtClean="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10</a:t>
            </a:fld>
            <a:endParaRPr lang="en-AU"/>
          </a:p>
        </p:txBody>
      </p:sp>
    </p:spTree>
    <p:extLst>
      <p:ext uri="{BB962C8B-B14F-4D97-AF65-F5344CB8AC3E}">
        <p14:creationId xmlns:p14="http://schemas.microsoft.com/office/powerpoint/2010/main" val="9412165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66750"/>
          </a:xfrm>
        </p:spPr>
        <p:txBody>
          <a:bodyPr/>
          <a:lstStyle/>
          <a:p>
            <a:r>
              <a:rPr lang="en-US" dirty="0"/>
              <a:t>I</a:t>
            </a:r>
            <a:r>
              <a:rPr lang="en-US" dirty="0" smtClean="0"/>
              <a:t>ndependent regulation in word, much less deed</a:t>
            </a:r>
            <a:endParaRPr lang="en-US" dirty="0"/>
          </a:p>
        </p:txBody>
      </p:sp>
      <p:sp>
        <p:nvSpPr>
          <p:cNvPr id="3" name="Content Placeholder 2"/>
          <p:cNvSpPr>
            <a:spLocks noGrp="1"/>
          </p:cNvSpPr>
          <p:nvPr>
            <p:ph idx="1"/>
          </p:nvPr>
        </p:nvSpPr>
        <p:spPr>
          <a:xfrm>
            <a:off x="395536" y="1124744"/>
            <a:ext cx="8424936" cy="4248472"/>
          </a:xfrm>
        </p:spPr>
        <p:txBody>
          <a:bodyPr/>
          <a:lstStyle/>
          <a:p>
            <a:r>
              <a:rPr lang="en-US" sz="1700" dirty="0" smtClean="0"/>
              <a:t>Australian Energy Regulator (AER) created (2005) through federal-state bargain, along with Australian </a:t>
            </a:r>
            <a:r>
              <a:rPr lang="en-US" sz="1700" dirty="0"/>
              <a:t>Energy Markets </a:t>
            </a:r>
            <a:r>
              <a:rPr lang="en-US" sz="1700" dirty="0" smtClean="0"/>
              <a:t>Commission (AEMC), a powerful advisor / rule maker </a:t>
            </a:r>
            <a:r>
              <a:rPr lang="en-US" sz="1700" dirty="0"/>
              <a:t>answerable </a:t>
            </a:r>
            <a:r>
              <a:rPr lang="en-US" sz="1700" dirty="0" smtClean="0"/>
              <a:t>to the jurisdictions (states and territories). </a:t>
            </a:r>
          </a:p>
          <a:p>
            <a:endParaRPr lang="en-US" sz="1700" dirty="0"/>
          </a:p>
          <a:p>
            <a:r>
              <a:rPr lang="en-US" sz="1700" dirty="0" smtClean="0"/>
              <a:t>Seeming dilution of state government political control suggests greater regulatory independence. But:</a:t>
            </a:r>
          </a:p>
          <a:p>
            <a:endParaRPr lang="en-US" sz="1700" dirty="0" smtClean="0"/>
          </a:p>
          <a:p>
            <a:pPr lvl="1"/>
            <a:r>
              <a:rPr lang="en-US" sz="1700" dirty="0" smtClean="0"/>
              <a:t>AER implements regulation designed by AEMC (globally, a unique bifurcation).</a:t>
            </a:r>
          </a:p>
          <a:p>
            <a:pPr marL="457200" lvl="1" indent="0">
              <a:buNone/>
            </a:pPr>
            <a:endParaRPr lang="en-US" sz="1700" dirty="0" smtClean="0"/>
          </a:p>
          <a:p>
            <a:pPr lvl="1"/>
            <a:r>
              <a:rPr lang="en-US" sz="1700" dirty="0" smtClean="0"/>
              <a:t>Some key factors (</a:t>
            </a:r>
            <a:r>
              <a:rPr lang="en-US" sz="1700" dirty="0"/>
              <a:t>e.g. network planning standards, inability to adjust WACC to account for income tax receipt </a:t>
            </a:r>
            <a:r>
              <a:rPr lang="en-US" sz="1700" dirty="0" smtClean="0"/>
              <a:t>by govt. distributors) </a:t>
            </a:r>
            <a:r>
              <a:rPr lang="en-US" sz="1700" dirty="0"/>
              <a:t>determined by state </a:t>
            </a:r>
            <a:r>
              <a:rPr lang="en-US" sz="1700" dirty="0" smtClean="0"/>
              <a:t>governments. </a:t>
            </a:r>
            <a:endParaRPr lang="en-US" sz="1700" dirty="0"/>
          </a:p>
          <a:p>
            <a:pPr marL="0" indent="0" algn="ctr">
              <a:buNone/>
            </a:pPr>
            <a:endParaRPr lang="en-US" sz="1700" dirty="0"/>
          </a:p>
          <a:p>
            <a:pPr marL="0" indent="0">
              <a:buNone/>
            </a:pPr>
            <a:endParaRPr lang="en-US" sz="1700" dirty="0"/>
          </a:p>
          <a:p>
            <a:pPr marL="0" indent="0">
              <a:buNone/>
            </a:pPr>
            <a:r>
              <a:rPr lang="en-US" sz="1700" dirty="0" smtClean="0"/>
              <a:t>	</a:t>
            </a:r>
            <a:endParaRPr lang="en-US" sz="1700" dirty="0"/>
          </a:p>
          <a:p>
            <a:pPr marL="0" indent="0">
              <a:buNone/>
            </a:pPr>
            <a:endParaRPr lang="en-US" sz="17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11</a:t>
            </a:fld>
            <a:endParaRPr lang="en-AU"/>
          </a:p>
        </p:txBody>
      </p:sp>
      <p:sp>
        <p:nvSpPr>
          <p:cNvPr id="6" name="TextBox 5"/>
          <p:cNvSpPr txBox="1"/>
          <p:nvPr/>
        </p:nvSpPr>
        <p:spPr>
          <a:xfrm>
            <a:off x="467544" y="5373216"/>
            <a:ext cx="8352928" cy="923330"/>
          </a:xfrm>
          <a:prstGeom prst="rect">
            <a:avLst/>
          </a:prstGeom>
          <a:solidFill>
            <a:srgbClr val="FFCC99"/>
          </a:solidFill>
        </p:spPr>
        <p:txBody>
          <a:bodyPr wrap="square" rtlCol="0">
            <a:spAutoFit/>
          </a:bodyPr>
          <a:lstStyle/>
          <a:p>
            <a:pPr marL="0" lvl="1" algn="ctr"/>
            <a:r>
              <a:rPr lang="en-US" sz="1800" dirty="0">
                <a:latin typeface="Book Antiqua"/>
                <a:cs typeface="Book Antiqua"/>
              </a:rPr>
              <a:t>AER is convenient whipping boy for state energy ministers but AER gave the </a:t>
            </a:r>
            <a:r>
              <a:rPr lang="en-US" sz="1800" dirty="0" smtClean="0">
                <a:latin typeface="Book Antiqua"/>
                <a:cs typeface="Book Antiqua"/>
              </a:rPr>
              <a:t>govt. distributors most </a:t>
            </a:r>
            <a:r>
              <a:rPr lang="en-US" sz="1800" dirty="0">
                <a:latin typeface="Book Antiqua"/>
                <a:cs typeface="Book Antiqua"/>
              </a:rPr>
              <a:t>of what they asked for </a:t>
            </a:r>
            <a:r>
              <a:rPr lang="en-US" sz="1800" dirty="0" smtClean="0">
                <a:latin typeface="Book Antiqua"/>
                <a:cs typeface="Book Antiqua"/>
              </a:rPr>
              <a:t>(which </a:t>
            </a:r>
            <a:r>
              <a:rPr lang="en-US" sz="1800" dirty="0">
                <a:latin typeface="Book Antiqua"/>
                <a:cs typeface="Book Antiqua"/>
              </a:rPr>
              <a:t>their </a:t>
            </a:r>
            <a:r>
              <a:rPr lang="en-US" sz="1800" dirty="0" smtClean="0">
                <a:latin typeface="Book Antiqua"/>
                <a:cs typeface="Book Antiqua"/>
              </a:rPr>
              <a:t>govt. owners strongly supported</a:t>
            </a:r>
            <a:r>
              <a:rPr lang="en-US" sz="1800" dirty="0">
                <a:latin typeface="Book Antiqua"/>
                <a:cs typeface="Book Antiqua"/>
              </a:rPr>
              <a:t>)</a:t>
            </a:r>
            <a:r>
              <a:rPr lang="en-US" sz="1800" dirty="0" smtClean="0">
                <a:latin typeface="Book Antiqua"/>
                <a:cs typeface="Book Antiqua"/>
              </a:rPr>
              <a:t>.</a:t>
            </a:r>
            <a:endParaRPr lang="en-US" sz="1800" dirty="0">
              <a:latin typeface="Book Antiqua"/>
              <a:cs typeface="Book Antiqua"/>
            </a:endParaRPr>
          </a:p>
        </p:txBody>
      </p:sp>
    </p:spTree>
    <p:extLst>
      <p:ext uri="{BB962C8B-B14F-4D97-AF65-F5344CB8AC3E}">
        <p14:creationId xmlns:p14="http://schemas.microsoft.com/office/powerpoint/2010/main" val="49721095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666750"/>
          </a:xfrm>
        </p:spPr>
        <p:txBody>
          <a:bodyPr/>
          <a:lstStyle/>
          <a:p>
            <a:r>
              <a:rPr lang="en-US" sz="2800" dirty="0" smtClean="0"/>
              <a:t>Summary: </a:t>
            </a:r>
            <a:r>
              <a:rPr lang="en-US" sz="2800" dirty="0">
                <a:solidFill>
                  <a:srgbClr val="000090"/>
                </a:solidFill>
              </a:rPr>
              <a:t>Ownership is 9/10</a:t>
            </a:r>
            <a:r>
              <a:rPr lang="en-US" sz="2800" baseline="30000" dirty="0">
                <a:solidFill>
                  <a:srgbClr val="000090"/>
                </a:solidFill>
              </a:rPr>
              <a:t>ths</a:t>
            </a:r>
            <a:r>
              <a:rPr lang="en-US" sz="2800" dirty="0">
                <a:solidFill>
                  <a:srgbClr val="000090"/>
                </a:solidFill>
              </a:rPr>
              <a:t>  of the </a:t>
            </a:r>
            <a:r>
              <a:rPr lang="en-US" sz="2800" dirty="0" smtClean="0">
                <a:solidFill>
                  <a:srgbClr val="000090"/>
                </a:solidFill>
              </a:rPr>
              <a:t>law</a:t>
            </a:r>
            <a:endParaRPr lang="en-US" sz="2800" dirty="0"/>
          </a:p>
        </p:txBody>
      </p:sp>
      <p:sp>
        <p:nvSpPr>
          <p:cNvPr id="3" name="Content Placeholder 2"/>
          <p:cNvSpPr>
            <a:spLocks noGrp="1"/>
          </p:cNvSpPr>
          <p:nvPr>
            <p:ph idx="1"/>
          </p:nvPr>
        </p:nvSpPr>
        <p:spPr>
          <a:xfrm>
            <a:off x="467544" y="1196752"/>
            <a:ext cx="8229600" cy="2880320"/>
          </a:xfrm>
        </p:spPr>
        <p:txBody>
          <a:bodyPr/>
          <a:lstStyle/>
          <a:p>
            <a:r>
              <a:rPr lang="en-US" sz="2000" dirty="0"/>
              <a:t>RPI-X applied to </a:t>
            </a:r>
            <a:r>
              <a:rPr lang="en-US" sz="2000" dirty="0" smtClean="0"/>
              <a:t>govt. distributors </a:t>
            </a:r>
            <a:r>
              <a:rPr lang="en-US" sz="2000" dirty="0"/>
              <a:t>has encouraged the discovery of wants, rather than efficiency.</a:t>
            </a:r>
          </a:p>
          <a:p>
            <a:endParaRPr lang="en-US" sz="2000" dirty="0"/>
          </a:p>
          <a:p>
            <a:r>
              <a:rPr lang="en-US" sz="2000" dirty="0" smtClean="0"/>
              <a:t>Those suggesting that it was wishful thinking to ignore ownership when applying RPI-X seem to be right.</a:t>
            </a:r>
          </a:p>
          <a:p>
            <a:pPr marL="0" indent="0">
              <a:buNone/>
            </a:pPr>
            <a:endParaRPr lang="en-US" sz="2000" dirty="0"/>
          </a:p>
          <a:p>
            <a:r>
              <a:rPr lang="en-US" sz="2000" dirty="0" smtClean="0"/>
              <a:t>Cost and price outcomes by private distributors more encouraging but shareholders seem to have had more than their fair share of the spoils.</a:t>
            </a:r>
          </a:p>
          <a:p>
            <a:endParaRPr lang="en-US" sz="2000" dirty="0"/>
          </a:p>
          <a:p>
            <a:r>
              <a:rPr lang="en-US" sz="2000" dirty="0" smtClean="0"/>
              <a:t>Fresh thinking and willingness to consider major reforms needed. </a:t>
            </a:r>
          </a:p>
          <a:p>
            <a:endParaRPr lang="en-US" sz="2000" dirty="0"/>
          </a:p>
          <a:p>
            <a:pPr marL="0" indent="0">
              <a:buNone/>
            </a:pPr>
            <a:r>
              <a:rPr lang="en-US" sz="2000" dirty="0" smtClean="0"/>
              <a:t> </a:t>
            </a:r>
            <a:endParaRPr lang="en-US" sz="2000" dirty="0"/>
          </a:p>
        </p:txBody>
      </p:sp>
      <p:sp>
        <p:nvSpPr>
          <p:cNvPr id="4" name="Slide Number Placeholder 3"/>
          <p:cNvSpPr>
            <a:spLocks noGrp="1"/>
          </p:cNvSpPr>
          <p:nvPr>
            <p:ph type="sldNum" sz="quarter" idx="10"/>
          </p:nvPr>
        </p:nvSpPr>
        <p:spPr/>
        <p:txBody>
          <a:bodyPr/>
          <a:lstStyle/>
          <a:p>
            <a:pPr>
              <a:defRPr/>
            </a:pPr>
            <a:endParaRPr lang="en-AU" dirty="0" smtClean="0"/>
          </a:p>
          <a:p>
            <a:pPr>
              <a:defRPr/>
            </a:pPr>
            <a:fld id="{C253D442-5C25-F04A-9439-9FF40F428506}" type="slidenum">
              <a:rPr lang="en-AU" smtClean="0"/>
              <a:pPr>
                <a:defRPr/>
              </a:pPr>
              <a:t>12</a:t>
            </a:fld>
            <a:endParaRPr lang="en-AU" dirty="0"/>
          </a:p>
        </p:txBody>
      </p:sp>
    </p:spTree>
    <p:extLst>
      <p:ext uri="{BB962C8B-B14F-4D97-AF65-F5344CB8AC3E}">
        <p14:creationId xmlns:p14="http://schemas.microsoft.com/office/powerpoint/2010/main" val="14025513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000" dirty="0" smtClean="0"/>
              <a:t>Context</a:t>
            </a:r>
          </a:p>
          <a:p>
            <a:endParaRPr lang="en-US" sz="2000" dirty="0" smtClean="0"/>
          </a:p>
          <a:p>
            <a:r>
              <a:rPr lang="en-US" sz="2000" dirty="0" smtClean="0"/>
              <a:t>Outcomes</a:t>
            </a:r>
          </a:p>
          <a:p>
            <a:endParaRPr lang="en-US" sz="2000" dirty="0" smtClean="0"/>
          </a:p>
          <a:p>
            <a:r>
              <a:rPr lang="en-US" sz="2000" dirty="0" smtClean="0"/>
              <a:t>Reasons</a:t>
            </a:r>
          </a:p>
          <a:p>
            <a:endParaRPr lang="en-US" sz="2000" dirty="0" smtClean="0"/>
          </a:p>
          <a:p>
            <a:r>
              <a:rPr lang="en-US" sz="2000" dirty="0" smtClean="0"/>
              <a:t>Summary</a:t>
            </a:r>
            <a:endParaRPr lang="en-US" sz="20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a:t>
            </a:fld>
            <a:endParaRPr lang="en-AU"/>
          </a:p>
        </p:txBody>
      </p:sp>
    </p:spTree>
    <p:extLst>
      <p:ext uri="{BB962C8B-B14F-4D97-AF65-F5344CB8AC3E}">
        <p14:creationId xmlns:p14="http://schemas.microsoft.com/office/powerpoint/2010/main" val="2695342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 Antiqua"/>
                <a:cs typeface="Book Antiqua"/>
              </a:rPr>
              <a:t>Context</a:t>
            </a:r>
            <a:endParaRPr lang="en-US" dirty="0">
              <a:latin typeface="Book Antiqua"/>
              <a:cs typeface="Book Antiqua"/>
            </a:endParaRPr>
          </a:p>
        </p:txBody>
      </p:sp>
      <p:sp>
        <p:nvSpPr>
          <p:cNvPr id="3" name="Content Placeholder 2"/>
          <p:cNvSpPr>
            <a:spLocks noGrp="1"/>
          </p:cNvSpPr>
          <p:nvPr>
            <p:ph idx="1"/>
          </p:nvPr>
        </p:nvSpPr>
        <p:spPr>
          <a:xfrm>
            <a:off x="395536" y="1268760"/>
            <a:ext cx="8424936" cy="4680520"/>
          </a:xfrm>
        </p:spPr>
        <p:txBody>
          <a:bodyPr/>
          <a:lstStyle/>
          <a:p>
            <a:r>
              <a:rPr lang="en-US" sz="1600" dirty="0" smtClean="0"/>
              <a:t>RPI-X adopted, as part of a package that included regulators, vertical separation (G-T-D-S). Many similarities (at first) with GB.</a:t>
            </a:r>
            <a:r>
              <a:rPr lang="en-US" sz="1600" dirty="0"/>
              <a:t> </a:t>
            </a:r>
            <a:endParaRPr lang="en-US" sz="1600" dirty="0" smtClean="0"/>
          </a:p>
          <a:p>
            <a:endParaRPr lang="en-US" sz="1600" dirty="0"/>
          </a:p>
          <a:p>
            <a:r>
              <a:rPr lang="en-US" sz="1600" dirty="0" smtClean="0"/>
              <a:t>RPI</a:t>
            </a:r>
            <a:r>
              <a:rPr lang="en-US" sz="1600" dirty="0"/>
              <a:t>-X applied first </a:t>
            </a:r>
            <a:r>
              <a:rPr lang="en-US" sz="1600" dirty="0" smtClean="0"/>
              <a:t>to 5 </a:t>
            </a:r>
            <a:r>
              <a:rPr lang="en-US" sz="1600" dirty="0" err="1"/>
              <a:t>privatised</a:t>
            </a:r>
            <a:r>
              <a:rPr lang="en-US" sz="1600" dirty="0"/>
              <a:t> </a:t>
            </a:r>
            <a:r>
              <a:rPr lang="en-US" sz="1600" dirty="0" smtClean="0"/>
              <a:t>distributors in </a:t>
            </a:r>
            <a:r>
              <a:rPr lang="en-US" sz="1600" dirty="0"/>
              <a:t>Victoria (1994) and </a:t>
            </a:r>
            <a:r>
              <a:rPr lang="en-US" sz="1600" dirty="0" smtClean="0"/>
              <a:t>1 in South </a:t>
            </a:r>
            <a:r>
              <a:rPr lang="en-US" sz="1600" dirty="0"/>
              <a:t>Australia (1999)</a:t>
            </a:r>
            <a:r>
              <a:rPr lang="en-US" sz="1600" dirty="0" smtClean="0"/>
              <a:t>, 1 public-private partnership in ACT (2000), </a:t>
            </a:r>
            <a:r>
              <a:rPr lang="en-US" sz="1600" dirty="0"/>
              <a:t>and then also to </a:t>
            </a:r>
            <a:r>
              <a:rPr lang="en-US" sz="1600" dirty="0" smtClean="0"/>
              <a:t>3 (state) government-owned distributors in </a:t>
            </a:r>
            <a:r>
              <a:rPr lang="en-US" sz="1600" dirty="0"/>
              <a:t>New South Wales, </a:t>
            </a:r>
            <a:r>
              <a:rPr lang="en-US" sz="1600" dirty="0" smtClean="0"/>
              <a:t>2 in Queensland, 1 in </a:t>
            </a:r>
            <a:r>
              <a:rPr lang="en-US" sz="1600" dirty="0"/>
              <a:t>Tasmania and </a:t>
            </a:r>
            <a:r>
              <a:rPr lang="en-US" sz="1600" dirty="0" smtClean="0"/>
              <a:t>1 in Western </a:t>
            </a:r>
            <a:r>
              <a:rPr lang="en-US" sz="1600" dirty="0"/>
              <a:t>Australia. Three quarters of consumers </a:t>
            </a:r>
            <a:r>
              <a:rPr lang="en-US" sz="1600" dirty="0" smtClean="0"/>
              <a:t>still served </a:t>
            </a:r>
            <a:r>
              <a:rPr lang="en-US" sz="1600" dirty="0"/>
              <a:t>by </a:t>
            </a:r>
            <a:r>
              <a:rPr lang="en-US" sz="1600" dirty="0" smtClean="0"/>
              <a:t>govt. distributors.</a:t>
            </a:r>
          </a:p>
          <a:p>
            <a:endParaRPr lang="en-US" sz="1600" dirty="0" smtClean="0"/>
          </a:p>
          <a:p>
            <a:r>
              <a:rPr lang="en-US" sz="1600" dirty="0" smtClean="0"/>
              <a:t>Govt. distributors “</a:t>
            </a:r>
            <a:r>
              <a:rPr lang="en-US" sz="1600" dirty="0" err="1" smtClean="0"/>
              <a:t>corporatised</a:t>
            </a:r>
            <a:r>
              <a:rPr lang="en-US" sz="1600" dirty="0" smtClean="0"/>
              <a:t>” </a:t>
            </a:r>
            <a:r>
              <a:rPr lang="en-US" sz="1600" dirty="0"/>
              <a:t>and </a:t>
            </a:r>
            <a:r>
              <a:rPr lang="en-US" sz="1600" dirty="0" smtClean="0"/>
              <a:t>required to pay income </a:t>
            </a:r>
            <a:r>
              <a:rPr lang="en-US" sz="1600" dirty="0"/>
              <a:t>tax (which the state governments collect). </a:t>
            </a:r>
          </a:p>
          <a:p>
            <a:pPr marL="0" indent="0">
              <a:buNone/>
            </a:pPr>
            <a:endParaRPr lang="en-US" sz="1600" dirty="0" smtClean="0"/>
          </a:p>
          <a:p>
            <a:r>
              <a:rPr lang="en-US" sz="1600" dirty="0" err="1" smtClean="0"/>
              <a:t>Privatisation</a:t>
            </a:r>
            <a:r>
              <a:rPr lang="en-US" sz="1600" dirty="0" smtClean="0"/>
              <a:t> politically problematic. As </a:t>
            </a:r>
            <a:r>
              <a:rPr lang="en-US" sz="1600" dirty="0" err="1" smtClean="0"/>
              <a:t>fall-back</a:t>
            </a:r>
            <a:r>
              <a:rPr lang="en-US" sz="1600" dirty="0" smtClean="0"/>
              <a:t>, regulator instructed to regulate govt. distributors as if private (and to ignore state governments’ collection of income tax and debt fees). </a:t>
            </a:r>
          </a:p>
          <a:p>
            <a:endParaRPr lang="en-US" sz="1600" dirty="0"/>
          </a:p>
          <a:p>
            <a:r>
              <a:rPr lang="en-US" sz="1600" dirty="0" smtClean="0"/>
              <a:t>Some believed ownership didn’t matter, others suggested wishful thinking.</a:t>
            </a:r>
          </a:p>
          <a:p>
            <a:endParaRPr lang="en-US" sz="1600" dirty="0"/>
          </a:p>
          <a:p>
            <a:endParaRPr lang="en-US" sz="1600" dirty="0" smtClean="0"/>
          </a:p>
          <a:p>
            <a:endParaRPr lang="en-US" sz="1600" dirty="0"/>
          </a:p>
          <a:p>
            <a:endParaRPr lang="en-US" sz="1600" dirty="0" smtClean="0"/>
          </a:p>
          <a:p>
            <a:endParaRPr lang="en-US" sz="16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2</a:t>
            </a:fld>
            <a:endParaRPr lang="en-AU"/>
          </a:p>
        </p:txBody>
      </p:sp>
    </p:spTree>
    <p:extLst>
      <p:ext uri="{BB962C8B-B14F-4D97-AF65-F5344CB8AC3E}">
        <p14:creationId xmlns:p14="http://schemas.microsoft.com/office/powerpoint/2010/main" val="38159105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3</a:t>
            </a:fld>
            <a:endParaRPr lang="en-AU"/>
          </a:p>
        </p:txBody>
      </p:sp>
      <p:sp>
        <p:nvSpPr>
          <p:cNvPr id="8" name="TextBox 7"/>
          <p:cNvSpPr txBox="1"/>
          <p:nvPr/>
        </p:nvSpPr>
        <p:spPr>
          <a:xfrm>
            <a:off x="179512" y="3356992"/>
            <a:ext cx="3312368" cy="553998"/>
          </a:xfrm>
          <a:prstGeom prst="rect">
            <a:avLst/>
          </a:prstGeom>
          <a:noFill/>
        </p:spPr>
        <p:txBody>
          <a:bodyPr wrap="square" rtlCol="0">
            <a:spAutoFit/>
          </a:bodyPr>
          <a:lstStyle/>
          <a:p>
            <a:r>
              <a:rPr lang="en-US" sz="1000" dirty="0" smtClean="0"/>
              <a:t>Source: US (EPRI), GB (Ofgem), Australia (</a:t>
            </a:r>
            <a:r>
              <a:rPr lang="en-US" sz="1000" dirty="0" err="1" smtClean="0"/>
              <a:t>gazetted</a:t>
            </a:r>
            <a:r>
              <a:rPr lang="en-US" sz="1000" dirty="0" smtClean="0"/>
              <a:t> network tariffs, average household consumption data, OECD PPP)</a:t>
            </a:r>
          </a:p>
        </p:txBody>
      </p:sp>
      <p:pic>
        <p:nvPicPr>
          <p:cNvPr id="10" name="Picture 9"/>
          <p:cNvPicPr>
            <a:picLocks noChangeAspect="1"/>
          </p:cNvPicPr>
          <p:nvPr/>
        </p:nvPicPr>
        <p:blipFill>
          <a:blip r:embed="rId2"/>
          <a:stretch>
            <a:fillRect/>
          </a:stretch>
        </p:blipFill>
        <p:spPr>
          <a:xfrm>
            <a:off x="4211959" y="3263500"/>
            <a:ext cx="4737845" cy="3394147"/>
          </a:xfrm>
          <a:prstGeom prst="rect">
            <a:avLst/>
          </a:prstGeom>
        </p:spPr>
      </p:pic>
      <p:sp>
        <p:nvSpPr>
          <p:cNvPr id="12" name="Rectangle 11"/>
          <p:cNvSpPr/>
          <p:nvPr/>
        </p:nvSpPr>
        <p:spPr>
          <a:xfrm>
            <a:off x="4860032" y="1052736"/>
            <a:ext cx="3888432" cy="923330"/>
          </a:xfrm>
          <a:prstGeom prst="rect">
            <a:avLst/>
          </a:prstGeom>
          <a:solidFill>
            <a:srgbClr val="FFCC99"/>
          </a:solidFill>
        </p:spPr>
        <p:txBody>
          <a:bodyPr wrap="square">
            <a:spAutoFit/>
          </a:bodyPr>
          <a:lstStyle/>
          <a:p>
            <a:pPr algn="ctr"/>
            <a:r>
              <a:rPr lang="en-US" sz="1800" dirty="0" smtClean="0"/>
              <a:t>Regulated network </a:t>
            </a:r>
            <a:r>
              <a:rPr lang="en-US" sz="1800" dirty="0"/>
              <a:t>charges in Australia now much higher than GB or </a:t>
            </a:r>
            <a:r>
              <a:rPr lang="en-US" sz="1800" dirty="0" smtClean="0"/>
              <a:t>U.S. </a:t>
            </a:r>
            <a:endParaRPr lang="en-US" sz="1800" dirty="0"/>
          </a:p>
        </p:txBody>
      </p:sp>
      <p:sp>
        <p:nvSpPr>
          <p:cNvPr id="13" name="TextBox 12"/>
          <p:cNvSpPr txBox="1"/>
          <p:nvPr/>
        </p:nvSpPr>
        <p:spPr>
          <a:xfrm>
            <a:off x="323528" y="4509120"/>
            <a:ext cx="3888432" cy="1200329"/>
          </a:xfrm>
          <a:prstGeom prst="rect">
            <a:avLst/>
          </a:prstGeom>
          <a:solidFill>
            <a:srgbClr val="FFCC99"/>
          </a:solidFill>
        </p:spPr>
        <p:txBody>
          <a:bodyPr wrap="square" rtlCol="0">
            <a:spAutoFit/>
          </a:bodyPr>
          <a:lstStyle/>
          <a:p>
            <a:pPr algn="ctr"/>
            <a:r>
              <a:rPr lang="en-US" sz="1800" dirty="0" smtClean="0"/>
              <a:t>It never used to be this way: regulated revenue per connection doubled in constant currency between 2005 and 2013</a:t>
            </a:r>
          </a:p>
        </p:txBody>
      </p:sp>
      <p:sp>
        <p:nvSpPr>
          <p:cNvPr id="2" name="TextBox 1"/>
          <p:cNvSpPr txBox="1"/>
          <p:nvPr/>
        </p:nvSpPr>
        <p:spPr>
          <a:xfrm>
            <a:off x="2339752" y="6381328"/>
            <a:ext cx="1852666" cy="246221"/>
          </a:xfrm>
          <a:prstGeom prst="rect">
            <a:avLst/>
          </a:prstGeom>
          <a:noFill/>
        </p:spPr>
        <p:txBody>
          <a:bodyPr wrap="none" rtlCol="0">
            <a:spAutoFit/>
          </a:bodyPr>
          <a:lstStyle/>
          <a:p>
            <a:r>
              <a:rPr lang="en-US" sz="1000" dirty="0" smtClean="0"/>
              <a:t>Source: Regulatory decisions</a:t>
            </a:r>
          </a:p>
        </p:txBody>
      </p:sp>
      <p:pic>
        <p:nvPicPr>
          <p:cNvPr id="3" name="Picture 2"/>
          <p:cNvPicPr>
            <a:picLocks noChangeAspect="1"/>
          </p:cNvPicPr>
          <p:nvPr/>
        </p:nvPicPr>
        <p:blipFill>
          <a:blip r:embed="rId3"/>
          <a:stretch>
            <a:fillRect/>
          </a:stretch>
        </p:blipFill>
        <p:spPr>
          <a:xfrm>
            <a:off x="179512" y="188640"/>
            <a:ext cx="4740477" cy="3096344"/>
          </a:xfrm>
          <a:prstGeom prst="rect">
            <a:avLst/>
          </a:prstGeom>
        </p:spPr>
      </p:pic>
    </p:spTree>
    <p:extLst>
      <p:ext uri="{BB962C8B-B14F-4D97-AF65-F5344CB8AC3E}">
        <p14:creationId xmlns:p14="http://schemas.microsoft.com/office/powerpoint/2010/main" val="18748553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2"/>
          <a:stretch>
            <a:fillRect/>
          </a:stretch>
        </p:blipFill>
        <p:spPr>
          <a:xfrm>
            <a:off x="539552" y="1412776"/>
            <a:ext cx="8100392" cy="4736593"/>
          </a:xfrm>
          <a:prstGeom prst="rect">
            <a:avLst/>
          </a:prstGeom>
        </p:spPr>
      </p:pic>
      <p:sp>
        <p:nvSpPr>
          <p:cNvPr id="2" name="Title 1"/>
          <p:cNvSpPr>
            <a:spLocks noGrp="1"/>
          </p:cNvSpPr>
          <p:nvPr>
            <p:ph type="title"/>
          </p:nvPr>
        </p:nvSpPr>
        <p:spPr>
          <a:xfrm>
            <a:off x="467544" y="332656"/>
            <a:ext cx="8229600" cy="666750"/>
          </a:xfrm>
        </p:spPr>
        <p:txBody>
          <a:bodyPr/>
          <a:lstStyle/>
          <a:p>
            <a:r>
              <a:rPr lang="en-US" dirty="0" smtClean="0"/>
              <a:t>And there is a government / private split</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4</a:t>
            </a:fld>
            <a:endParaRPr lang="en-AU"/>
          </a:p>
        </p:txBody>
      </p:sp>
      <p:cxnSp>
        <p:nvCxnSpPr>
          <p:cNvPr id="9" name="Straight Connector 8"/>
          <p:cNvCxnSpPr/>
          <p:nvPr/>
        </p:nvCxnSpPr>
        <p:spPr bwMode="auto">
          <a:xfrm>
            <a:off x="4860032" y="2204864"/>
            <a:ext cx="0" cy="3420380"/>
          </a:xfrm>
          <a:prstGeom prst="line">
            <a:avLst/>
          </a:prstGeom>
          <a:noFill/>
          <a:ln w="76200" cap="flat" cmpd="sng" algn="ctr">
            <a:solidFill>
              <a:schemeClr val="tx1"/>
            </a:solidFill>
            <a:prstDash val="solid"/>
            <a:round/>
            <a:headEnd type="none" w="med" len="med"/>
            <a:tailEnd type="none" w="med" len="med"/>
          </a:ln>
          <a:effectLst/>
        </p:spPr>
      </p:cxnSp>
      <p:sp>
        <p:nvSpPr>
          <p:cNvPr id="11" name="TextBox 10"/>
          <p:cNvSpPr txBox="1"/>
          <p:nvPr/>
        </p:nvSpPr>
        <p:spPr>
          <a:xfrm>
            <a:off x="5436096" y="2708920"/>
            <a:ext cx="1452028" cy="307777"/>
          </a:xfrm>
          <a:prstGeom prst="rect">
            <a:avLst/>
          </a:prstGeom>
          <a:noFill/>
        </p:spPr>
        <p:txBody>
          <a:bodyPr wrap="none" rtlCol="0">
            <a:spAutoFit/>
          </a:bodyPr>
          <a:lstStyle/>
          <a:p>
            <a:r>
              <a:rPr lang="en-US" sz="1400" dirty="0" smtClean="0"/>
              <a:t>Privately owned</a:t>
            </a:r>
          </a:p>
        </p:txBody>
      </p:sp>
      <p:sp>
        <p:nvSpPr>
          <p:cNvPr id="12" name="TextBox 11"/>
          <p:cNvSpPr txBox="1"/>
          <p:nvPr/>
        </p:nvSpPr>
        <p:spPr>
          <a:xfrm>
            <a:off x="2555776" y="2708920"/>
            <a:ext cx="1751489" cy="307777"/>
          </a:xfrm>
          <a:prstGeom prst="rect">
            <a:avLst/>
          </a:prstGeom>
          <a:noFill/>
        </p:spPr>
        <p:txBody>
          <a:bodyPr wrap="none" rtlCol="0">
            <a:spAutoFit/>
          </a:bodyPr>
          <a:lstStyle/>
          <a:p>
            <a:r>
              <a:rPr lang="en-US" sz="1400" dirty="0" smtClean="0"/>
              <a:t>Government owned </a:t>
            </a:r>
          </a:p>
        </p:txBody>
      </p:sp>
      <p:sp>
        <p:nvSpPr>
          <p:cNvPr id="13" name="Right Arrow 12"/>
          <p:cNvSpPr/>
          <p:nvPr/>
        </p:nvSpPr>
        <p:spPr>
          <a:xfrm>
            <a:off x="4932040" y="2708920"/>
            <a:ext cx="504056" cy="288032"/>
          </a:xfrm>
          <a:prstGeom prst="rightArrow">
            <a:avLst/>
          </a:prstGeom>
          <a:solidFill>
            <a:schemeClr val="tx1"/>
          </a:solidFill>
        </p:spPr>
        <p:txBody>
          <a:bodyPr rtlCol="0" anchor="ctr">
            <a:spAutoFit/>
          </a:bodyPr>
          <a:lstStyle/>
          <a:p>
            <a:pPr algn="ctr"/>
            <a:endParaRPr lang="en-US" sz="1400" dirty="0" smtClean="0"/>
          </a:p>
        </p:txBody>
      </p:sp>
      <p:sp>
        <p:nvSpPr>
          <p:cNvPr id="14" name="Right Arrow 13"/>
          <p:cNvSpPr/>
          <p:nvPr/>
        </p:nvSpPr>
        <p:spPr>
          <a:xfrm rot="10800000">
            <a:off x="4283968" y="2708920"/>
            <a:ext cx="504056" cy="288032"/>
          </a:xfrm>
          <a:prstGeom prst="rightArrow">
            <a:avLst/>
          </a:prstGeom>
          <a:solidFill>
            <a:schemeClr val="tx1"/>
          </a:solidFill>
        </p:spPr>
        <p:txBody>
          <a:bodyPr rtlCol="0" anchor="ctr">
            <a:spAutoFit/>
          </a:bodyPr>
          <a:lstStyle/>
          <a:p>
            <a:pPr algn="ctr"/>
            <a:endParaRPr lang="en-US" sz="1400" dirty="0" smtClean="0"/>
          </a:p>
        </p:txBody>
      </p:sp>
      <p:sp>
        <p:nvSpPr>
          <p:cNvPr id="20" name="TextBox 19"/>
          <p:cNvSpPr txBox="1"/>
          <p:nvPr/>
        </p:nvSpPr>
        <p:spPr>
          <a:xfrm>
            <a:off x="6804248" y="6165304"/>
            <a:ext cx="1802760" cy="246221"/>
          </a:xfrm>
          <a:prstGeom prst="rect">
            <a:avLst/>
          </a:prstGeom>
          <a:noFill/>
        </p:spPr>
        <p:txBody>
          <a:bodyPr wrap="none" rtlCol="0">
            <a:spAutoFit/>
          </a:bodyPr>
          <a:lstStyle/>
          <a:p>
            <a:r>
              <a:rPr lang="en-US" sz="1000" dirty="0" smtClean="0"/>
              <a:t>Source: regulatory decisions</a:t>
            </a:r>
          </a:p>
        </p:txBody>
      </p:sp>
    </p:spTree>
    <p:extLst>
      <p:ext uri="{BB962C8B-B14F-4D97-AF65-F5344CB8AC3E}">
        <p14:creationId xmlns:p14="http://schemas.microsoft.com/office/powerpoint/2010/main" val="14194766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666750"/>
          </a:xfrm>
        </p:spPr>
        <p:txBody>
          <a:bodyPr/>
          <a:lstStyle/>
          <a:p>
            <a:r>
              <a:rPr lang="en-US" dirty="0" smtClean="0"/>
              <a:t>Many factors, but higher regulated assets of government-owned networks is the main explanation …</a:t>
            </a:r>
            <a:endParaRPr lang="en-US" dirty="0"/>
          </a:p>
        </p:txBody>
      </p:sp>
      <p:sp>
        <p:nvSpPr>
          <p:cNvPr id="6" name="Rectangle 5"/>
          <p:cNvSpPr/>
          <p:nvPr/>
        </p:nvSpPr>
        <p:spPr>
          <a:xfrm>
            <a:off x="5436096" y="5157192"/>
            <a:ext cx="1802760" cy="246221"/>
          </a:xfrm>
          <a:prstGeom prst="rect">
            <a:avLst/>
          </a:prstGeom>
        </p:spPr>
        <p:txBody>
          <a:bodyPr wrap="none">
            <a:spAutoFit/>
          </a:bodyPr>
          <a:lstStyle/>
          <a:p>
            <a:r>
              <a:rPr lang="en-US" sz="1000" dirty="0"/>
              <a:t>Source: regulatory </a:t>
            </a:r>
            <a:r>
              <a:rPr lang="en-US" sz="1000" dirty="0" smtClean="0"/>
              <a:t>decisions</a:t>
            </a:r>
            <a:endParaRPr lang="en-US" sz="1000" dirty="0"/>
          </a:p>
        </p:txBody>
      </p:sp>
      <p:pic>
        <p:nvPicPr>
          <p:cNvPr id="7" name="Picture 6"/>
          <p:cNvPicPr>
            <a:picLocks noChangeAspect="1"/>
          </p:cNvPicPr>
          <p:nvPr/>
        </p:nvPicPr>
        <p:blipFill>
          <a:blip r:embed="rId2"/>
          <a:stretch>
            <a:fillRect/>
          </a:stretch>
        </p:blipFill>
        <p:spPr>
          <a:xfrm>
            <a:off x="467544" y="1268760"/>
            <a:ext cx="6778278" cy="3888432"/>
          </a:xfrm>
          <a:prstGeom prst="rect">
            <a:avLst/>
          </a:prstGeom>
        </p:spPr>
      </p:pic>
      <p:sp>
        <p:nvSpPr>
          <p:cNvPr id="3" name="TextBox 2"/>
          <p:cNvSpPr txBox="1"/>
          <p:nvPr/>
        </p:nvSpPr>
        <p:spPr>
          <a:xfrm>
            <a:off x="7380312" y="2564904"/>
            <a:ext cx="1584176" cy="738664"/>
          </a:xfrm>
          <a:prstGeom prst="rect">
            <a:avLst/>
          </a:prstGeom>
          <a:solidFill>
            <a:srgbClr val="FFCC99"/>
          </a:solidFill>
        </p:spPr>
        <p:txBody>
          <a:bodyPr wrap="square" rtlCol="0">
            <a:spAutoFit/>
          </a:bodyPr>
          <a:lstStyle/>
          <a:p>
            <a:r>
              <a:rPr lang="en-US" sz="1400" dirty="0" smtClean="0">
                <a:latin typeface="Book Antiqua"/>
                <a:cs typeface="Book Antiqua"/>
              </a:rPr>
              <a:t>Much higher capex + upward asset revaluation</a:t>
            </a:r>
          </a:p>
        </p:txBody>
      </p:sp>
      <p:cxnSp>
        <p:nvCxnSpPr>
          <p:cNvPr id="5" name="Straight Arrow Connector 4"/>
          <p:cNvCxnSpPr>
            <a:stCxn id="3" idx="1"/>
          </p:cNvCxnSpPr>
          <p:nvPr/>
        </p:nvCxnSpPr>
        <p:spPr bwMode="auto">
          <a:xfrm flipH="1" flipV="1">
            <a:off x="5868144" y="2636912"/>
            <a:ext cx="1512168" cy="297324"/>
          </a:xfrm>
          <a:prstGeom prst="straightConnector1">
            <a:avLst/>
          </a:prstGeom>
          <a:noFill/>
          <a:ln w="9525" cap="flat" cmpd="sng" algn="ctr">
            <a:solidFill>
              <a:schemeClr val="tx1"/>
            </a:solidFill>
            <a:prstDash val="solid"/>
            <a:round/>
            <a:headEnd type="none" w="med" len="med"/>
            <a:tailEnd type="arrow"/>
          </a:ln>
          <a:effectLst/>
        </p:spPr>
      </p:cxnSp>
      <p:sp>
        <p:nvSpPr>
          <p:cNvPr id="9" name="TextBox 8"/>
          <p:cNvSpPr txBox="1"/>
          <p:nvPr/>
        </p:nvSpPr>
        <p:spPr>
          <a:xfrm>
            <a:off x="7452320" y="4149080"/>
            <a:ext cx="1512168" cy="1384995"/>
          </a:xfrm>
          <a:prstGeom prst="rect">
            <a:avLst/>
          </a:prstGeom>
          <a:solidFill>
            <a:srgbClr val="FFCC99"/>
          </a:solidFill>
        </p:spPr>
        <p:txBody>
          <a:bodyPr wrap="square" rtlCol="0">
            <a:spAutoFit/>
          </a:bodyPr>
          <a:lstStyle/>
          <a:p>
            <a:r>
              <a:rPr lang="en-US" sz="1400" dirty="0" smtClean="0">
                <a:latin typeface="Book Antiqua"/>
                <a:cs typeface="Book Antiqua"/>
              </a:rPr>
              <a:t>Assets per connection in GB and private </a:t>
            </a:r>
            <a:r>
              <a:rPr lang="en-US" dirty="0" smtClean="0">
                <a:latin typeface="Book Antiqua"/>
                <a:cs typeface="Book Antiqua"/>
              </a:rPr>
              <a:t>Australian distributors </a:t>
            </a:r>
            <a:r>
              <a:rPr lang="en-US" sz="1400" dirty="0" smtClean="0">
                <a:latin typeface="Book Antiqua"/>
                <a:cs typeface="Book Antiqua"/>
              </a:rPr>
              <a:t>are comparable</a:t>
            </a:r>
          </a:p>
        </p:txBody>
      </p:sp>
      <p:cxnSp>
        <p:nvCxnSpPr>
          <p:cNvPr id="10" name="Straight Arrow Connector 9"/>
          <p:cNvCxnSpPr/>
          <p:nvPr/>
        </p:nvCxnSpPr>
        <p:spPr bwMode="auto">
          <a:xfrm flipH="1" flipV="1">
            <a:off x="6228184" y="3861048"/>
            <a:ext cx="1224136" cy="792088"/>
          </a:xfrm>
          <a:prstGeom prst="straightConnector1">
            <a:avLst/>
          </a:prstGeom>
          <a:noFill/>
          <a:ln w="9525" cap="flat" cmpd="sng" algn="ctr">
            <a:solidFill>
              <a:schemeClr val="tx1"/>
            </a:solidFill>
            <a:prstDash val="solid"/>
            <a:round/>
            <a:headEnd type="none" w="med" len="med"/>
            <a:tailEnd type="arrow"/>
          </a:ln>
          <a:effectLst/>
        </p:spPr>
      </p:cxnSp>
      <p:sp>
        <p:nvSpPr>
          <p:cNvPr id="8" name="Slide Number Placeholder 7"/>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5</a:t>
            </a:fld>
            <a:endParaRPr lang="en-AU"/>
          </a:p>
        </p:txBody>
      </p:sp>
    </p:spTree>
    <p:extLst>
      <p:ext uri="{BB962C8B-B14F-4D97-AF65-F5344CB8AC3E}">
        <p14:creationId xmlns:p14="http://schemas.microsoft.com/office/powerpoint/2010/main" val="11548937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27584" y="1196752"/>
            <a:ext cx="7505998" cy="4635638"/>
          </a:xfrm>
          <a:prstGeom prst="rect">
            <a:avLst/>
          </a:prstGeom>
        </p:spPr>
      </p:pic>
      <p:sp>
        <p:nvSpPr>
          <p:cNvPr id="2" name="Title 1"/>
          <p:cNvSpPr>
            <a:spLocks noGrp="1"/>
          </p:cNvSpPr>
          <p:nvPr>
            <p:ph type="title"/>
          </p:nvPr>
        </p:nvSpPr>
        <p:spPr>
          <a:xfrm>
            <a:off x="467544" y="188640"/>
            <a:ext cx="8229600" cy="666750"/>
          </a:xfrm>
        </p:spPr>
        <p:txBody>
          <a:bodyPr/>
          <a:lstStyle/>
          <a:p>
            <a:r>
              <a:rPr lang="en-US" dirty="0" smtClean="0"/>
              <a:t>… and larger asset base has translated into remarkable financial gains for the government owners</a:t>
            </a:r>
            <a:endParaRPr lang="en-US" dirty="0"/>
          </a:p>
        </p:txBody>
      </p:sp>
      <p:sp>
        <p:nvSpPr>
          <p:cNvPr id="7" name="TextBox 6"/>
          <p:cNvSpPr txBox="1"/>
          <p:nvPr/>
        </p:nvSpPr>
        <p:spPr>
          <a:xfrm>
            <a:off x="899592" y="6093296"/>
            <a:ext cx="7848872" cy="584776"/>
          </a:xfrm>
          <a:prstGeom prst="rect">
            <a:avLst/>
          </a:prstGeom>
          <a:noFill/>
        </p:spPr>
        <p:txBody>
          <a:bodyPr wrap="square" rtlCol="0">
            <a:spAutoFit/>
          </a:bodyPr>
          <a:lstStyle/>
          <a:p>
            <a:r>
              <a:rPr lang="en-US" sz="1600" dirty="0" smtClean="0"/>
              <a:t>Pecuniary benefit =  Pre-tax attributable profits + income tax (which state  government collects) + “guarantee” fees on the debt  provided by state governments.</a:t>
            </a:r>
          </a:p>
        </p:txBody>
      </p:sp>
      <p:sp>
        <p:nvSpPr>
          <p:cNvPr id="9" name="TextBox 8"/>
          <p:cNvSpPr txBox="1"/>
          <p:nvPr/>
        </p:nvSpPr>
        <p:spPr>
          <a:xfrm>
            <a:off x="6156176" y="5805264"/>
            <a:ext cx="1728192" cy="246221"/>
          </a:xfrm>
          <a:prstGeom prst="rect">
            <a:avLst/>
          </a:prstGeom>
          <a:noFill/>
        </p:spPr>
        <p:txBody>
          <a:bodyPr wrap="square" rtlCol="0">
            <a:spAutoFit/>
          </a:bodyPr>
          <a:lstStyle/>
          <a:p>
            <a:r>
              <a:rPr lang="en-US" sz="1000" dirty="0" smtClean="0"/>
              <a:t>Source: Statutory accounts</a:t>
            </a:r>
          </a:p>
        </p:txBody>
      </p:sp>
      <p:sp>
        <p:nvSpPr>
          <p:cNvPr id="24" name="Slide Number Placeholder 2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6</a:t>
            </a:fld>
            <a:endParaRPr lang="en-AU"/>
          </a:p>
        </p:txBody>
      </p:sp>
    </p:spTree>
    <p:extLst>
      <p:ext uri="{BB962C8B-B14F-4D97-AF65-F5344CB8AC3E}">
        <p14:creationId xmlns:p14="http://schemas.microsoft.com/office/powerpoint/2010/main" val="11839086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Shareholders in private distributors in Australia have also done well</a:t>
            </a:r>
            <a:br>
              <a:rPr lang="en-US" dirty="0"/>
            </a:b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7</a:t>
            </a:fld>
            <a:endParaRPr lang="en-AU"/>
          </a:p>
        </p:txBody>
      </p:sp>
      <p:pic>
        <p:nvPicPr>
          <p:cNvPr id="5" name="Picture 4"/>
          <p:cNvPicPr>
            <a:picLocks noChangeAspect="1"/>
          </p:cNvPicPr>
          <p:nvPr/>
        </p:nvPicPr>
        <p:blipFill>
          <a:blip r:embed="rId2"/>
          <a:stretch>
            <a:fillRect/>
          </a:stretch>
        </p:blipFill>
        <p:spPr>
          <a:xfrm>
            <a:off x="467544" y="1268760"/>
            <a:ext cx="8182573" cy="4680520"/>
          </a:xfrm>
          <a:prstGeom prst="rect">
            <a:avLst/>
          </a:prstGeom>
        </p:spPr>
      </p:pic>
    </p:spTree>
    <p:extLst>
      <p:ext uri="{BB962C8B-B14F-4D97-AF65-F5344CB8AC3E}">
        <p14:creationId xmlns:p14="http://schemas.microsoft.com/office/powerpoint/2010/main" val="3995784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66750"/>
          </a:xfrm>
        </p:spPr>
        <p:txBody>
          <a:bodyPr/>
          <a:lstStyle/>
          <a:p>
            <a:r>
              <a:rPr lang="en-US" dirty="0" smtClean="0"/>
              <a:t>Operating conditions don’t explain </a:t>
            </a:r>
            <a:r>
              <a:rPr lang="en-US" dirty="0" smtClean="0"/>
              <a:t>govt./</a:t>
            </a:r>
            <a:r>
              <a:rPr lang="en-US" dirty="0" smtClean="0"/>
              <a:t>private cost differences …</a:t>
            </a:r>
            <a:endParaRPr lang="en-US" dirty="0"/>
          </a:p>
        </p:txBody>
      </p:sp>
      <p:sp>
        <p:nvSpPr>
          <p:cNvPr id="3" name="Content Placeholder 2"/>
          <p:cNvSpPr>
            <a:spLocks noGrp="1"/>
          </p:cNvSpPr>
          <p:nvPr>
            <p:ph idx="1"/>
          </p:nvPr>
        </p:nvSpPr>
        <p:spPr>
          <a:xfrm>
            <a:off x="457200" y="1600200"/>
            <a:ext cx="8229600" cy="3556992"/>
          </a:xfrm>
        </p:spPr>
        <p:txBody>
          <a:bodyPr/>
          <a:lstStyle/>
          <a:p>
            <a:r>
              <a:rPr lang="en-US" sz="1800" dirty="0" smtClean="0"/>
              <a:t>No evidence of systematic or enduring quality of supply problems</a:t>
            </a:r>
          </a:p>
          <a:p>
            <a:pPr marL="0" indent="0">
              <a:buNone/>
            </a:pPr>
            <a:endParaRPr lang="en-US" sz="1800" dirty="0" smtClean="0"/>
          </a:p>
          <a:p>
            <a:r>
              <a:rPr lang="en-US" sz="1800" dirty="0" smtClean="0"/>
              <a:t>Peak and average demand contracting since 2009, and unremarkable growth before that.</a:t>
            </a:r>
          </a:p>
          <a:p>
            <a:pPr marL="0" indent="0">
              <a:buNone/>
            </a:pPr>
            <a:endParaRPr lang="en-US" sz="1800" dirty="0"/>
          </a:p>
          <a:p>
            <a:r>
              <a:rPr lang="en-US" sz="1800" dirty="0" smtClean="0"/>
              <a:t>Asset age data of government-owned distributors does not support “catch-up” hypothesis.</a:t>
            </a:r>
          </a:p>
          <a:p>
            <a:endParaRPr lang="en-US" sz="1800" dirty="0"/>
          </a:p>
          <a:p>
            <a:r>
              <a:rPr lang="en-US" sz="1800" dirty="0" smtClean="0"/>
              <a:t>Rationale for introduction of RPI-X 15 years ago - low capital and </a:t>
            </a:r>
            <a:r>
              <a:rPr lang="en-US" sz="1800" dirty="0" err="1" smtClean="0"/>
              <a:t>labour</a:t>
            </a:r>
            <a:r>
              <a:rPr lang="en-US" sz="1800" dirty="0" smtClean="0"/>
              <a:t> productivity - does not support claims of historic “under-spending”</a:t>
            </a:r>
          </a:p>
          <a:p>
            <a:pPr marL="0" indent="0">
              <a:buNone/>
            </a:pPr>
            <a:endParaRPr lang="en-US" sz="1800" dirty="0"/>
          </a:p>
          <a:p>
            <a:endParaRPr lang="en-US" sz="18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8</a:t>
            </a:fld>
            <a:endParaRPr lang="en-AU"/>
          </a:p>
        </p:txBody>
      </p:sp>
    </p:spTree>
    <p:extLst>
      <p:ext uri="{BB962C8B-B14F-4D97-AF65-F5344CB8AC3E}">
        <p14:creationId xmlns:p14="http://schemas.microsoft.com/office/powerpoint/2010/main" val="30927415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ME LOGO OPTIONS 18.6.11">
  <a:themeElements>
    <a:clrScheme name="Firecon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irecone 20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sz="1400" dirty="0" smtClean="0"/>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sz="1400" dirty="0" smtClean="0"/>
        </a:defPPr>
      </a:lstStyle>
    </a:txDef>
  </a:objectDefaults>
  <a:extraClrSchemeLst>
    <a:extraClrScheme>
      <a:clrScheme name="Firecon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recone 20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recone 20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recone 20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recone 20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recone 20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recone 20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recone 20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recone 20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recone 20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recone 20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recone 20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Firecone 2007 13">
        <a:dk1>
          <a:srgbClr val="000000"/>
        </a:dk1>
        <a:lt1>
          <a:srgbClr val="FFFFFF"/>
        </a:lt1>
        <a:dk2>
          <a:srgbClr val="000000"/>
        </a:dk2>
        <a:lt2>
          <a:srgbClr val="969696"/>
        </a:lt2>
        <a:accent1>
          <a:srgbClr val="EAEAEA"/>
        </a:accent1>
        <a:accent2>
          <a:srgbClr val="FFCC99"/>
        </a:accent2>
        <a:accent3>
          <a:srgbClr val="FFFFFF"/>
        </a:accent3>
        <a:accent4>
          <a:srgbClr val="000000"/>
        </a:accent4>
        <a:accent5>
          <a:srgbClr val="F3F3F3"/>
        </a:accent5>
        <a:accent6>
          <a:srgbClr val="E7B98A"/>
        </a:accent6>
        <a:hlink>
          <a:srgbClr val="990000"/>
        </a:hlink>
        <a:folHlink>
          <a:srgbClr val="FFFFCC"/>
        </a:folHlink>
      </a:clrScheme>
      <a:clrMap bg1="lt1" tx1="dk1" bg2="lt2" tx2="dk2" accent1="accent1" accent2="accent2" accent3="accent3" accent4="accent4" accent5="accent5" accent6="accent6" hlink="hlink" folHlink="folHlink"/>
    </a:extraClrScheme>
    <a:extraClrScheme>
      <a:clrScheme name="Firecone 2007 14">
        <a:dk1>
          <a:srgbClr val="000000"/>
        </a:dk1>
        <a:lt1>
          <a:srgbClr val="FFFFFF"/>
        </a:lt1>
        <a:dk2>
          <a:srgbClr val="000000"/>
        </a:dk2>
        <a:lt2>
          <a:srgbClr val="C0C0C0"/>
        </a:lt2>
        <a:accent1>
          <a:srgbClr val="EAEAEA"/>
        </a:accent1>
        <a:accent2>
          <a:srgbClr val="FFCC99"/>
        </a:accent2>
        <a:accent3>
          <a:srgbClr val="FFFFFF"/>
        </a:accent3>
        <a:accent4>
          <a:srgbClr val="000000"/>
        </a:accent4>
        <a:accent5>
          <a:srgbClr val="F3F3F3"/>
        </a:accent5>
        <a:accent6>
          <a:srgbClr val="E7B98A"/>
        </a:accent6>
        <a:hlink>
          <a:srgbClr val="9900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CME LOGO OPTIONS 18.6.11.pot</Template>
  <TotalTime>41969</TotalTime>
  <Words>898</Words>
  <Application>Microsoft Macintosh PowerPoint</Application>
  <PresentationFormat>On-screen Show (4:3)</PresentationFormat>
  <Paragraphs>123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CME LOGO OPTIONS 18.6.11</vt:lpstr>
      <vt:lpstr>PowerPoint Presentation</vt:lpstr>
      <vt:lpstr>Outline</vt:lpstr>
      <vt:lpstr>Context</vt:lpstr>
      <vt:lpstr>PowerPoint Presentation</vt:lpstr>
      <vt:lpstr>And there is a government / private split</vt:lpstr>
      <vt:lpstr>Many factors, but higher regulated assets of government-owned networks is the main explanation …</vt:lpstr>
      <vt:lpstr>… and larger asset base has translated into remarkable financial gains for the government owners</vt:lpstr>
      <vt:lpstr>Shareholders in private distributors in Australia have also done well </vt:lpstr>
      <vt:lpstr>Operating conditions don’t explain govt./private cost differences …</vt:lpstr>
      <vt:lpstr>So, why these outcomes ? </vt:lpstr>
      <vt:lpstr>Incentives: RPI-X applied to government distributors has over-compensated capital expenditure</vt:lpstr>
      <vt:lpstr>Independent regulation in word, much less deed</vt:lpstr>
      <vt:lpstr>Summary: Ownership is 9/10ths  of the law</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Firecone</dc:creator>
  <cp:lastModifiedBy>Bruce Mountain</cp:lastModifiedBy>
  <cp:revision>422</cp:revision>
  <cp:lastPrinted>2014-03-23T22:29:04Z</cp:lastPrinted>
  <dcterms:created xsi:type="dcterms:W3CDTF">2010-11-22T22:27:00Z</dcterms:created>
  <dcterms:modified xsi:type="dcterms:W3CDTF">2014-04-10T06:13:22Z</dcterms:modified>
</cp:coreProperties>
</file>