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82" r:id="rId2"/>
    <p:sldId id="288" r:id="rId3"/>
    <p:sldId id="287" r:id="rId4"/>
    <p:sldId id="290" r:id="rId5"/>
    <p:sldId id="294" r:id="rId6"/>
    <p:sldId id="291" r:id="rId7"/>
    <p:sldId id="292" r:id="rId8"/>
    <p:sldId id="293" r:id="rId9"/>
    <p:sldId id="295" r:id="rId10"/>
    <p:sldId id="296" r:id="rId11"/>
    <p:sldId id="297" r:id="rId12"/>
    <p:sldId id="298" r:id="rId13"/>
    <p:sldId id="299" r:id="rId14"/>
  </p:sldIdLst>
  <p:sldSz cx="9144000" cy="6858000" type="screen4x3"/>
  <p:notesSz cx="6731000" cy="9863138"/>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99"/>
    <a:srgbClr val="DDEBFB"/>
    <a:srgbClr val="CCFFFF"/>
    <a:srgbClr val="008000"/>
    <a:srgbClr val="CCFF99"/>
    <a:srgbClr val="FFCC99"/>
    <a:srgbClr val="FF99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2088"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5" name="Rectangle 3"/>
          <p:cNvSpPr>
            <a:spLocks noGrp="1" noChangeArrowheads="1"/>
          </p:cNvSpPr>
          <p:nvPr>
            <p:ph type="dt" sz="quarter"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36196" name="Rectangle 4"/>
          <p:cNvSpPr>
            <a:spLocks noGrp="1" noChangeArrowheads="1"/>
          </p:cNvSpPr>
          <p:nvPr>
            <p:ph type="ftr" sz="quarter" idx="2"/>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7" name="Rectangle 5"/>
          <p:cNvSpPr>
            <a:spLocks noGrp="1" noChangeArrowheads="1"/>
          </p:cNvSpPr>
          <p:nvPr>
            <p:ph type="sldNum" sz="quarter" idx="3"/>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BF836259-9C85-7C45-94BC-F9E82C04B7D3}" type="slidenum">
              <a:rPr lang="en-AU"/>
              <a:pPr>
                <a:defRPr/>
              </a:pPr>
              <a:t>‹#›</a:t>
            </a:fld>
            <a:endParaRPr lang="en-AU"/>
          </a:p>
        </p:txBody>
      </p:sp>
    </p:spTree>
    <p:extLst>
      <p:ext uri="{BB962C8B-B14F-4D97-AF65-F5344CB8AC3E}">
        <p14:creationId xmlns:p14="http://schemas.microsoft.com/office/powerpoint/2010/main" val="414001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3" name="Rectangle 3"/>
          <p:cNvSpPr>
            <a:spLocks noGrp="1" noChangeArrowheads="1"/>
          </p:cNvSpPr>
          <p:nvPr>
            <p:ph type="dt"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1700" y="739775"/>
            <a:ext cx="4929188" cy="3697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5" name="Rectangle 5"/>
          <p:cNvSpPr>
            <a:spLocks noGrp="1" noChangeArrowheads="1"/>
          </p:cNvSpPr>
          <p:nvPr>
            <p:ph type="body" sz="quarter" idx="3"/>
          </p:nvPr>
        </p:nvSpPr>
        <p:spPr bwMode="auto">
          <a:xfrm>
            <a:off x="673100" y="4684713"/>
            <a:ext cx="5384800" cy="443865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246" name="Rectangle 6"/>
          <p:cNvSpPr>
            <a:spLocks noGrp="1" noChangeArrowheads="1"/>
          </p:cNvSpPr>
          <p:nvPr>
            <p:ph type="ftr" sz="quarter" idx="4"/>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7" name="Rectangle 7"/>
          <p:cNvSpPr>
            <a:spLocks noGrp="1" noChangeArrowheads="1"/>
          </p:cNvSpPr>
          <p:nvPr>
            <p:ph type="sldNum" sz="quarter" idx="5"/>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07260DA7-2366-DA4C-B064-479E5A8A27E8}" type="slidenum">
              <a:rPr lang="en-AU"/>
              <a:pPr>
                <a:defRPr/>
              </a:pPr>
              <a:t>‹#›</a:t>
            </a:fld>
            <a:endParaRPr lang="en-AU"/>
          </a:p>
        </p:txBody>
      </p:sp>
    </p:spTree>
    <p:extLst>
      <p:ext uri="{BB962C8B-B14F-4D97-AF65-F5344CB8AC3E}">
        <p14:creationId xmlns:p14="http://schemas.microsoft.com/office/powerpoint/2010/main" val="481949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0120C6A2-ADA0-4348-95F7-77695884AA11}" type="slidenum">
              <a:rPr lang="en-US" sz="1200"/>
              <a:pPr eaLnBrk="1" hangingPunct="1"/>
              <a:t>1</a:t>
            </a:fld>
            <a:endParaRPr lang="en-US" sz="1200"/>
          </a:p>
        </p:txBody>
      </p:sp>
      <p:sp>
        <p:nvSpPr>
          <p:cNvPr id="16386" name="Rectangle 2"/>
          <p:cNvSpPr>
            <a:spLocks noGrp="1" noRot="1" noChangeAspect="1" noChangeArrowheads="1" noTextEdit="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24F8B4E5-8A48-274B-B1BE-32E8E06BB55F}" type="slidenum">
              <a:rPr lang="en-AU"/>
              <a:pPr>
                <a:defRPr/>
              </a:pPr>
              <a:t>‹#›</a:t>
            </a:fld>
            <a:endParaRPr lang="en-AU"/>
          </a:p>
        </p:txBody>
      </p:sp>
    </p:spTree>
    <p:extLst>
      <p:ext uri="{BB962C8B-B14F-4D97-AF65-F5344CB8AC3E}">
        <p14:creationId xmlns:p14="http://schemas.microsoft.com/office/powerpoint/2010/main" val="26222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879C8DBE-0D48-714F-AD91-B43ADD413FF9}" type="slidenum">
              <a:rPr lang="en-AU"/>
              <a:pPr>
                <a:defRPr/>
              </a:pPr>
              <a:t>‹#›</a:t>
            </a:fld>
            <a:endParaRPr lang="en-AU"/>
          </a:p>
        </p:txBody>
      </p:sp>
    </p:spTree>
    <p:extLst>
      <p:ext uri="{BB962C8B-B14F-4D97-AF65-F5344CB8AC3E}">
        <p14:creationId xmlns:p14="http://schemas.microsoft.com/office/powerpoint/2010/main" val="25403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76250"/>
            <a:ext cx="2058988" cy="564991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476250"/>
            <a:ext cx="6029325" cy="564991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9A300968-842E-8048-8194-66D22442F4A8}" type="slidenum">
              <a:rPr lang="en-AU"/>
              <a:pPr>
                <a:defRPr/>
              </a:pPr>
              <a:t>‹#›</a:t>
            </a:fld>
            <a:endParaRPr lang="en-AU"/>
          </a:p>
        </p:txBody>
      </p:sp>
    </p:spTree>
    <p:extLst>
      <p:ext uri="{BB962C8B-B14F-4D97-AF65-F5344CB8AC3E}">
        <p14:creationId xmlns:p14="http://schemas.microsoft.com/office/powerpoint/2010/main" val="3828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C253D442-5C25-F04A-9439-9FF40F428506}" type="slidenum">
              <a:rPr lang="en-AU"/>
              <a:pPr>
                <a:defRPr/>
              </a:pPr>
              <a:t>‹#›</a:t>
            </a:fld>
            <a:endParaRPr lang="en-AU"/>
          </a:p>
        </p:txBody>
      </p:sp>
    </p:spTree>
    <p:extLst>
      <p:ext uri="{BB962C8B-B14F-4D97-AF65-F5344CB8AC3E}">
        <p14:creationId xmlns:p14="http://schemas.microsoft.com/office/powerpoint/2010/main" val="22603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FFC2DDDC-BA10-1446-815E-5B9F26BC9A2A}" type="slidenum">
              <a:rPr lang="en-AU"/>
              <a:pPr>
                <a:defRPr/>
              </a:pPr>
              <a:t>‹#›</a:t>
            </a:fld>
            <a:endParaRPr lang="en-AU"/>
          </a:p>
        </p:txBody>
      </p:sp>
    </p:spTree>
    <p:extLst>
      <p:ext uri="{BB962C8B-B14F-4D97-AF65-F5344CB8AC3E}">
        <p14:creationId xmlns:p14="http://schemas.microsoft.com/office/powerpoint/2010/main" val="293603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4FAA14AB-1208-3548-B5F1-1C7F25A2B26A}" type="slidenum">
              <a:rPr lang="en-AU"/>
              <a:pPr>
                <a:defRPr/>
              </a:pPr>
              <a:t>‹#›</a:t>
            </a:fld>
            <a:endParaRPr lang="en-AU"/>
          </a:p>
        </p:txBody>
      </p:sp>
    </p:spTree>
    <p:extLst>
      <p:ext uri="{BB962C8B-B14F-4D97-AF65-F5344CB8AC3E}">
        <p14:creationId xmlns:p14="http://schemas.microsoft.com/office/powerpoint/2010/main" val="387339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endParaRPr lang="en-AU"/>
          </a:p>
          <a:p>
            <a:pPr>
              <a:defRPr/>
            </a:pPr>
            <a:fld id="{4588B703-0C18-D848-B09A-50C074A043B7}" type="slidenum">
              <a:rPr lang="en-AU"/>
              <a:pPr>
                <a:defRPr/>
              </a:pPr>
              <a:t>‹#›</a:t>
            </a:fld>
            <a:endParaRPr lang="en-AU"/>
          </a:p>
        </p:txBody>
      </p:sp>
    </p:spTree>
    <p:extLst>
      <p:ext uri="{BB962C8B-B14F-4D97-AF65-F5344CB8AC3E}">
        <p14:creationId xmlns:p14="http://schemas.microsoft.com/office/powerpoint/2010/main" val="95874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endParaRPr lang="en-AU"/>
          </a:p>
          <a:p>
            <a:pPr>
              <a:defRPr/>
            </a:pPr>
            <a:fld id="{A15CA82C-EC47-654B-8ACB-A17BB1C8E504}" type="slidenum">
              <a:rPr lang="en-AU"/>
              <a:pPr>
                <a:defRPr/>
              </a:pPr>
              <a:t>‹#›</a:t>
            </a:fld>
            <a:endParaRPr lang="en-AU"/>
          </a:p>
        </p:txBody>
      </p:sp>
    </p:spTree>
    <p:extLst>
      <p:ext uri="{BB962C8B-B14F-4D97-AF65-F5344CB8AC3E}">
        <p14:creationId xmlns:p14="http://schemas.microsoft.com/office/powerpoint/2010/main" val="8915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endParaRPr lang="en-AU"/>
          </a:p>
          <a:p>
            <a:pPr>
              <a:defRPr/>
            </a:pPr>
            <a:fld id="{57AA782A-EA77-AD40-AA3A-1029ACD5844F}" type="slidenum">
              <a:rPr lang="en-AU"/>
              <a:pPr>
                <a:defRPr/>
              </a:pPr>
              <a:t>‹#›</a:t>
            </a:fld>
            <a:endParaRPr lang="en-AU"/>
          </a:p>
        </p:txBody>
      </p:sp>
    </p:spTree>
    <p:extLst>
      <p:ext uri="{BB962C8B-B14F-4D97-AF65-F5344CB8AC3E}">
        <p14:creationId xmlns:p14="http://schemas.microsoft.com/office/powerpoint/2010/main" val="31585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0099AEFD-A1E9-CD43-8807-7B6BD5ADBD27}" type="slidenum">
              <a:rPr lang="en-AU"/>
              <a:pPr>
                <a:defRPr/>
              </a:pPr>
              <a:t>‹#›</a:t>
            </a:fld>
            <a:endParaRPr lang="en-AU"/>
          </a:p>
        </p:txBody>
      </p:sp>
    </p:spTree>
    <p:extLst>
      <p:ext uri="{BB962C8B-B14F-4D97-AF65-F5344CB8AC3E}">
        <p14:creationId xmlns:p14="http://schemas.microsoft.com/office/powerpoint/2010/main" val="128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80E99344-25EB-994F-AAF1-66AD14C77B53}" type="slidenum">
              <a:rPr lang="en-AU"/>
              <a:pPr>
                <a:defRPr/>
              </a:pPr>
              <a:t>‹#›</a:t>
            </a:fld>
            <a:endParaRPr lang="en-AU"/>
          </a:p>
        </p:txBody>
      </p:sp>
    </p:spTree>
    <p:extLst>
      <p:ext uri="{BB962C8B-B14F-4D97-AF65-F5344CB8AC3E}">
        <p14:creationId xmlns:p14="http://schemas.microsoft.com/office/powerpoint/2010/main" val="15801173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032" name="Rectangle 8"/>
          <p:cNvSpPr>
            <a:spLocks noGrp="1" noChangeArrowheads="1"/>
          </p:cNvSpPr>
          <p:nvPr>
            <p:ph type="sldNum" sz="quarter" idx="4"/>
          </p:nvPr>
        </p:nvSpPr>
        <p:spPr bwMode="auto">
          <a:xfrm>
            <a:off x="454025" y="6157913"/>
            <a:ext cx="733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AU"/>
          </a:p>
          <a:p>
            <a:pPr>
              <a:defRPr/>
            </a:pPr>
            <a:fld id="{5BACF879-4698-A949-BA5C-EF8332E06ABD}" type="slidenum">
              <a:rPr lang="en-AU"/>
              <a:pPr>
                <a:defRPr/>
              </a:pPr>
              <a:t>‹#›</a:t>
            </a:fld>
            <a:endParaRPr lang="en-AU"/>
          </a:p>
        </p:txBody>
      </p:sp>
      <p:sp>
        <p:nvSpPr>
          <p:cNvPr id="1029" name="Line 9"/>
          <p:cNvSpPr>
            <a:spLocks noChangeShapeType="1"/>
          </p:cNvSpPr>
          <p:nvPr/>
        </p:nvSpPr>
        <p:spPr bwMode="auto">
          <a:xfrm>
            <a:off x="452438" y="1125538"/>
            <a:ext cx="8239125"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AutoShape 11"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031" name="AutoShape 13"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2000">
          <a:solidFill>
            <a:schemeClr val="tx1"/>
          </a:solidFill>
          <a:latin typeface="+mj-lt"/>
          <a:ea typeface="ＭＳ Ｐゴシック" charset="-128"/>
          <a:cs typeface="ＭＳ Ｐゴシック" pitchFamily="-110" charset="-128"/>
        </a:defRPr>
      </a:lvl1pPr>
      <a:lvl2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2pPr>
      <a:lvl3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3pPr>
      <a:lvl4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4pPr>
      <a:lvl5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5pPr>
      <a:lvl6pPr marL="457200" algn="ctr" rtl="0" eaLnBrk="1" fontAlgn="base" hangingPunct="1">
        <a:spcBef>
          <a:spcPct val="0"/>
        </a:spcBef>
        <a:spcAft>
          <a:spcPct val="0"/>
        </a:spcAft>
        <a:defRPr sz="2000">
          <a:solidFill>
            <a:schemeClr val="tx1"/>
          </a:solidFill>
          <a:latin typeface="Arial" charset="0"/>
        </a:defRPr>
      </a:lvl6pPr>
      <a:lvl7pPr marL="914400" algn="ctr" rtl="0" eaLnBrk="1" fontAlgn="base" hangingPunct="1">
        <a:spcBef>
          <a:spcPct val="0"/>
        </a:spcBef>
        <a:spcAft>
          <a:spcPct val="0"/>
        </a:spcAft>
        <a:defRPr sz="2000">
          <a:solidFill>
            <a:schemeClr val="tx1"/>
          </a:solidFill>
          <a:latin typeface="Arial" charset="0"/>
        </a:defRPr>
      </a:lvl7pPr>
      <a:lvl8pPr marL="1371600" algn="ctr" rtl="0" eaLnBrk="1" fontAlgn="base" hangingPunct="1">
        <a:spcBef>
          <a:spcPct val="0"/>
        </a:spcBef>
        <a:spcAft>
          <a:spcPct val="0"/>
        </a:spcAft>
        <a:defRPr sz="2000">
          <a:solidFill>
            <a:schemeClr val="tx1"/>
          </a:solidFill>
          <a:latin typeface="Arial" charset="0"/>
        </a:defRPr>
      </a:lvl8pPr>
      <a:lvl9pPr marL="1828800" algn="ctr"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mn-lt"/>
          <a:ea typeface="ＭＳ Ｐゴシック" charset="-128"/>
          <a:cs typeface="ＭＳ Ｐゴシック" pitchFamily="-110" charset="-128"/>
        </a:defRPr>
      </a:lvl1pPr>
      <a:lvl2pPr marL="742950" indent="-285750" algn="l" rtl="0" eaLnBrk="1" fontAlgn="base" hangingPunct="1">
        <a:spcBef>
          <a:spcPct val="20000"/>
        </a:spcBef>
        <a:spcAft>
          <a:spcPct val="0"/>
        </a:spcAft>
        <a:buChar char="–"/>
        <a:defRPr sz="14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4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14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6948264" y="6237312"/>
            <a:ext cx="1801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sz="1800" dirty="0"/>
              <a:t>Bruce </a:t>
            </a:r>
            <a:r>
              <a:rPr lang="en-US" sz="1800" dirty="0" smtClean="0"/>
              <a:t>Mountain</a:t>
            </a:r>
            <a:endParaRPr lang="en-US" sz="1800" dirty="0"/>
          </a:p>
        </p:txBody>
      </p:sp>
      <p:sp>
        <p:nvSpPr>
          <p:cNvPr id="15362" name="Rectangle 2"/>
          <p:cNvSpPr>
            <a:spLocks noChangeArrowheads="1"/>
          </p:cNvSpPr>
          <p:nvPr/>
        </p:nvSpPr>
        <p:spPr bwMode="auto">
          <a:xfrm>
            <a:off x="683568" y="184482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dirty="0" smtClean="0"/>
          </a:p>
          <a:p>
            <a:pPr algn="ctr"/>
            <a:r>
              <a:rPr lang="en-US" sz="2800" dirty="0" smtClean="0"/>
              <a:t>The economic regulation of electricity networks in Australia: commentary on a failed reform</a:t>
            </a:r>
            <a:endParaRPr lang="en-US" sz="2800" dirty="0">
              <a:latin typeface="Book Antiqua" charset="0"/>
            </a:endParaRPr>
          </a:p>
        </p:txBody>
      </p:sp>
      <p:pic>
        <p:nvPicPr>
          <p:cNvPr id="15365" name="Picture 16" descr="CME LOGO OPTION 1 + TAG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524000"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3568" y="4149080"/>
            <a:ext cx="7776864" cy="1569660"/>
          </a:xfrm>
          <a:prstGeom prst="rect">
            <a:avLst/>
          </a:prstGeom>
          <a:noFill/>
        </p:spPr>
        <p:txBody>
          <a:bodyPr wrap="square" rtlCol="0">
            <a:spAutoFit/>
          </a:bodyPr>
          <a:lstStyle/>
          <a:p>
            <a:pPr algn="ctr"/>
            <a:r>
              <a:rPr lang="en-US" sz="2400" dirty="0" smtClean="0"/>
              <a:t>Melbourne Economic Forum</a:t>
            </a:r>
          </a:p>
          <a:p>
            <a:pPr algn="ctr"/>
            <a:endParaRPr lang="en-US" sz="2400" dirty="0"/>
          </a:p>
          <a:p>
            <a:pPr algn="ctr"/>
            <a:endParaRPr lang="en-US" sz="2400" dirty="0" smtClean="0"/>
          </a:p>
          <a:p>
            <a:pPr algn="ctr"/>
            <a:r>
              <a:rPr lang="en-US" sz="2400" dirty="0" smtClean="0"/>
              <a:t>20 November 2014</a:t>
            </a: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So what can we conclude from the data?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dirty="0" smtClean="0"/>
              <a:t>High prices, costs and profits: an unusual (and odious) threesome. </a:t>
            </a:r>
          </a:p>
          <a:p>
            <a:pPr marL="457200" indent="-457200">
              <a:buAutoNum type="arabicPeriod"/>
            </a:pPr>
            <a:endParaRPr lang="en-US" sz="2000" dirty="0"/>
          </a:p>
          <a:p>
            <a:pPr marL="457200" indent="-457200">
              <a:buFont typeface="+mj-lt"/>
              <a:buAutoNum type="arabicPeriod"/>
            </a:pPr>
            <a:r>
              <a:rPr lang="en-US" sz="2000" dirty="0" smtClean="0"/>
              <a:t>Situation much worse for government networks, outcomes from private are better, but hardly stellar.</a:t>
            </a:r>
          </a:p>
          <a:p>
            <a:pPr marL="457200" indent="-457200">
              <a:buFont typeface="+mj-lt"/>
              <a:buAutoNum type="arabicPeriod"/>
            </a:pPr>
            <a:endParaRPr lang="en-US" sz="2000" dirty="0"/>
          </a:p>
          <a:p>
            <a:pPr marL="457200" indent="-457200">
              <a:buFont typeface="+mj-lt"/>
              <a:buAutoNum type="arabicPeriod"/>
            </a:pPr>
            <a:r>
              <a:rPr lang="en-US" sz="2000" dirty="0" smtClean="0"/>
              <a:t>Exogenous factors not significant.</a:t>
            </a:r>
          </a:p>
          <a:p>
            <a:pPr marL="457200" indent="-457200">
              <a:buFont typeface="+mj-lt"/>
              <a:buAutoNum type="arabicPeriod"/>
            </a:pPr>
            <a:endParaRPr lang="en-US" sz="2000" dirty="0"/>
          </a:p>
          <a:p>
            <a:pPr marL="457200" indent="-457200">
              <a:buFont typeface="+mj-lt"/>
              <a:buAutoNum type="arabicPeriod"/>
            </a:pPr>
            <a:r>
              <a:rPr lang="en-US" sz="2000" dirty="0" smtClean="0"/>
              <a:t>Ownership seems to be significant. But why?</a:t>
            </a:r>
            <a:endParaRPr lang="en-US" sz="20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10</a:t>
            </a:fld>
            <a:endParaRPr lang="en-AU"/>
          </a:p>
        </p:txBody>
      </p:sp>
    </p:spTree>
    <p:extLst>
      <p:ext uri="{BB962C8B-B14F-4D97-AF65-F5344CB8AC3E}">
        <p14:creationId xmlns:p14="http://schemas.microsoft.com/office/powerpoint/2010/main" val="215058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Impact of ownership -  </a:t>
            </a:r>
            <a:r>
              <a:rPr lang="en-US" dirty="0"/>
              <a:t>t</a:t>
            </a:r>
            <a:r>
              <a:rPr lang="en-US" dirty="0" smtClean="0"/>
              <a:t>wo propositions:</a:t>
            </a:r>
            <a:endParaRPr lang="en-US" dirty="0"/>
          </a:p>
        </p:txBody>
      </p:sp>
      <p:sp>
        <p:nvSpPr>
          <p:cNvPr id="3" name="Content Placeholder 2"/>
          <p:cNvSpPr>
            <a:spLocks noGrp="1"/>
          </p:cNvSpPr>
          <p:nvPr>
            <p:ph idx="1"/>
          </p:nvPr>
        </p:nvSpPr>
        <p:spPr>
          <a:xfrm>
            <a:off x="467544" y="2204864"/>
            <a:ext cx="8229600" cy="3024336"/>
          </a:xfrm>
        </p:spPr>
        <p:txBody>
          <a:bodyPr/>
          <a:lstStyle/>
          <a:p>
            <a:r>
              <a:rPr lang="en-US" sz="1800" b="1" dirty="0" smtClean="0"/>
              <a:t>Incentives to efficiency:</a:t>
            </a:r>
            <a:r>
              <a:rPr lang="en-US" sz="1800" dirty="0" smtClean="0"/>
              <a:t> private firms more responsive to capital market pressure. Lots of empirical studies around the world, but difference not large.</a:t>
            </a:r>
          </a:p>
          <a:p>
            <a:endParaRPr lang="en-US" sz="1800" dirty="0" smtClean="0"/>
          </a:p>
          <a:p>
            <a:pPr algn="just"/>
            <a:r>
              <a:rPr lang="en-US" sz="1800" b="1" dirty="0" smtClean="0"/>
              <a:t>Conflict of interest: </a:t>
            </a:r>
            <a:r>
              <a:rPr lang="en-US" sz="1800" dirty="0" smtClean="0"/>
              <a:t>A government, as investor, </a:t>
            </a:r>
            <a:r>
              <a:rPr lang="en-US" sz="1800" dirty="0"/>
              <a:t>has </a:t>
            </a:r>
            <a:r>
              <a:rPr lang="en-US" sz="1800" dirty="0" smtClean="0"/>
              <a:t>a </a:t>
            </a:r>
            <a:r>
              <a:rPr lang="en-US" sz="1800" dirty="0"/>
              <a:t>financial </a:t>
            </a:r>
            <a:r>
              <a:rPr lang="en-US" sz="1800" dirty="0" smtClean="0"/>
              <a:t>interest </a:t>
            </a:r>
            <a:r>
              <a:rPr lang="en-US" sz="1800" dirty="0"/>
              <a:t>in limiting the extent of regulatory power and discretion and how this is exercised, especially with respect to the severity of the price control. This might be expected to manifest itself in the design of the regulatory </a:t>
            </a:r>
            <a:r>
              <a:rPr lang="en-US" sz="1800" dirty="0" smtClean="0"/>
              <a:t>framework.</a:t>
            </a:r>
          </a:p>
          <a:p>
            <a:pPr algn="just"/>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11</a:t>
            </a:fld>
            <a:endParaRPr lang="en-AU"/>
          </a:p>
        </p:txBody>
      </p:sp>
    </p:spTree>
    <p:extLst>
      <p:ext uri="{BB962C8B-B14F-4D97-AF65-F5344CB8AC3E}">
        <p14:creationId xmlns:p14="http://schemas.microsoft.com/office/powerpoint/2010/main" val="189988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Evidence in support of the propositions </a:t>
            </a:r>
            <a:endParaRPr lang="en-US" dirty="0"/>
          </a:p>
        </p:txBody>
      </p:sp>
      <p:sp>
        <p:nvSpPr>
          <p:cNvPr id="3" name="Content Placeholder 2"/>
          <p:cNvSpPr>
            <a:spLocks noGrp="1"/>
          </p:cNvSpPr>
          <p:nvPr>
            <p:ph idx="1"/>
          </p:nvPr>
        </p:nvSpPr>
        <p:spPr>
          <a:xfrm>
            <a:off x="467544" y="1340768"/>
            <a:ext cx="8229600" cy="4114800"/>
          </a:xfrm>
        </p:spPr>
        <p:txBody>
          <a:bodyPr/>
          <a:lstStyle/>
          <a:p>
            <a:pPr>
              <a:buAutoNum type="arabicPeriod"/>
            </a:pPr>
            <a:r>
              <a:rPr lang="en-US" sz="1800" b="1" dirty="0" smtClean="0"/>
              <a:t>Costs, prices and profits </a:t>
            </a:r>
            <a:r>
              <a:rPr lang="en-US" sz="1800" dirty="0" smtClean="0"/>
              <a:t>of government v private networks. After 15 years and 3 price controls (4 in VIC, 2 in SA) by state and federal regulators, the facts speak for themselves</a:t>
            </a:r>
          </a:p>
          <a:p>
            <a:pPr>
              <a:buAutoNum type="arabicPeriod"/>
            </a:pPr>
            <a:endParaRPr lang="en-US" sz="1800" dirty="0"/>
          </a:p>
          <a:p>
            <a:pPr>
              <a:buAutoNum type="arabicPeriod"/>
            </a:pPr>
            <a:r>
              <a:rPr lang="en-US" sz="1800" b="1" dirty="0" smtClean="0"/>
              <a:t>Limitation on regulatory authority</a:t>
            </a:r>
            <a:r>
              <a:rPr lang="en-US" sz="1800" dirty="0" smtClean="0"/>
              <a:t>: key regulatory variables not the regulator’s to decide – risk free rate, planning standards, government/private differentiation, fundamental regulatory approach. </a:t>
            </a:r>
          </a:p>
          <a:p>
            <a:pPr>
              <a:buAutoNum type="arabicPeriod"/>
            </a:pPr>
            <a:endParaRPr lang="en-US" sz="1800" dirty="0"/>
          </a:p>
          <a:p>
            <a:pPr>
              <a:buAutoNum type="arabicPeriod"/>
            </a:pPr>
            <a:r>
              <a:rPr lang="en-US" sz="1800" dirty="0" smtClean="0"/>
              <a:t>Instruction to regulator </a:t>
            </a:r>
            <a:r>
              <a:rPr lang="en-US" sz="1800" b="1" dirty="0" smtClean="0"/>
              <a:t>to assume government-owned monopolies are privately financed</a:t>
            </a:r>
            <a:r>
              <a:rPr lang="en-US" sz="1800" dirty="0" smtClean="0"/>
              <a:t> and to ignore state government income tax receipts + debt fees. Arrangement unique to Australia.</a:t>
            </a:r>
          </a:p>
          <a:p>
            <a:pPr>
              <a:buAutoNum type="arabicPeriod"/>
            </a:pPr>
            <a:endParaRPr lang="en-US" sz="1800" dirty="0"/>
          </a:p>
          <a:p>
            <a:pPr>
              <a:buFontTx/>
              <a:buAutoNum type="arabicPeriod"/>
            </a:pPr>
            <a:r>
              <a:rPr lang="en-US" sz="1800" b="1" dirty="0"/>
              <a:t>Bifurcation of regulatory institutions: </a:t>
            </a:r>
            <a:r>
              <a:rPr lang="en-US" sz="1800" dirty="0"/>
              <a:t>the AEMC as regulatory designer, AER as implementer, limits regulatory discretion and authority, impedes change, as intended. </a:t>
            </a:r>
            <a:r>
              <a:rPr lang="en-US" sz="1800" dirty="0" smtClean="0"/>
              <a:t>Again, arrangement </a:t>
            </a:r>
            <a:r>
              <a:rPr lang="en-US" sz="1800" dirty="0"/>
              <a:t>unique to Australia.</a:t>
            </a:r>
          </a:p>
          <a:p>
            <a:pPr>
              <a:buAutoNum type="arabicPeriod"/>
            </a:pPr>
            <a:endParaRPr lang="en-US" sz="1800" dirty="0" smtClean="0"/>
          </a:p>
          <a:p>
            <a:pPr>
              <a:buAutoNum type="arabicPeriod"/>
            </a:pPr>
            <a:endParaRPr lang="en-US" sz="1800" dirty="0"/>
          </a:p>
          <a:p>
            <a:pPr>
              <a:buAutoNum type="arabicPeriod"/>
            </a:pPr>
            <a:endParaRPr lang="en-US" sz="1800" dirty="0" smtClean="0"/>
          </a:p>
          <a:p>
            <a:pPr>
              <a:buAutoNum type="arabicPeriod"/>
            </a:pPr>
            <a:endParaRPr lang="en-US" sz="1800" dirty="0"/>
          </a:p>
          <a:p>
            <a:pPr>
              <a:buAutoNum type="arabicPeriod"/>
            </a:pPr>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12</a:t>
            </a:fld>
            <a:endParaRPr lang="en-AU"/>
          </a:p>
        </p:txBody>
      </p:sp>
    </p:spTree>
    <p:extLst>
      <p:ext uri="{BB962C8B-B14F-4D97-AF65-F5344CB8AC3E}">
        <p14:creationId xmlns:p14="http://schemas.microsoft.com/office/powerpoint/2010/main" val="21441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Suggested direction for a new “reform”</a:t>
            </a:r>
            <a:endParaRPr lang="en-US" dirty="0"/>
          </a:p>
        </p:txBody>
      </p:sp>
      <p:sp>
        <p:nvSpPr>
          <p:cNvPr id="3" name="Content Placeholder 2"/>
          <p:cNvSpPr>
            <a:spLocks noGrp="1"/>
          </p:cNvSpPr>
          <p:nvPr>
            <p:ph idx="1"/>
          </p:nvPr>
        </p:nvSpPr>
        <p:spPr>
          <a:xfrm>
            <a:off x="467544" y="1340768"/>
            <a:ext cx="8229600" cy="4114800"/>
          </a:xfrm>
        </p:spPr>
        <p:txBody>
          <a:bodyPr/>
          <a:lstStyle/>
          <a:p>
            <a:r>
              <a:rPr lang="en-US" sz="1800" dirty="0" err="1"/>
              <a:t>P</a:t>
            </a:r>
            <a:r>
              <a:rPr lang="en-US" sz="1800" dirty="0" err="1" smtClean="0"/>
              <a:t>rivatisation</a:t>
            </a:r>
            <a:r>
              <a:rPr lang="en-US" sz="1800" dirty="0" smtClean="0"/>
              <a:t> (i.e. transfer of ownership and operation to private sector, not minority private equity participation) eliminates conflict of interest and brings capital market disciplines.</a:t>
            </a:r>
          </a:p>
          <a:p>
            <a:endParaRPr lang="en-US" sz="1800" dirty="0"/>
          </a:p>
          <a:p>
            <a:r>
              <a:rPr lang="en-US" sz="1800" dirty="0" smtClean="0"/>
              <a:t>If state government owns, state government should oversee (the rights to the profits should go with the obligation to account for them).</a:t>
            </a:r>
          </a:p>
          <a:p>
            <a:endParaRPr lang="en-US" sz="1800" dirty="0"/>
          </a:p>
          <a:p>
            <a:r>
              <a:rPr lang="en-US" sz="1800" dirty="0" smtClean="0"/>
              <a:t>Need for radical re-think of regulation and governance. Fresh ideas, imagination &amp; willingness to learn from mistakes would be helpful. Much to learn about more successful economic oversight of government-owned utilities in U.S. and Australia (pre “reform”).</a:t>
            </a:r>
          </a:p>
          <a:p>
            <a:endParaRPr lang="en-US" sz="1800" dirty="0"/>
          </a:p>
          <a:p>
            <a:pPr marL="0" indent="0">
              <a:buNone/>
            </a:pPr>
            <a:endParaRPr lang="en-US" sz="1800" dirty="0" smtClean="0"/>
          </a:p>
          <a:p>
            <a:pPr marL="0" indent="0" algn="ctr">
              <a:buNone/>
            </a:pPr>
            <a:r>
              <a:rPr lang="en-US" sz="1800" b="1" i="1" dirty="0" smtClean="0"/>
              <a:t>“How </a:t>
            </a:r>
            <a:r>
              <a:rPr lang="en-US" sz="1800" b="1" i="1" dirty="0"/>
              <a:t>can a government regulate a business that it owns</a:t>
            </a:r>
            <a:r>
              <a:rPr lang="en-US" sz="1800" b="1" i="1" dirty="0" smtClean="0"/>
              <a:t>?”</a:t>
            </a:r>
          </a:p>
          <a:p>
            <a:pPr marL="0" indent="0" algn="ctr">
              <a:buNone/>
            </a:pPr>
            <a:r>
              <a:rPr lang="en-US" sz="1800" dirty="0" smtClean="0"/>
              <a:t> </a:t>
            </a:r>
            <a:r>
              <a:rPr lang="en-US" sz="1800" dirty="0"/>
              <a:t>(The Economist, 12 November </a:t>
            </a:r>
            <a:r>
              <a:rPr lang="en-US" sz="1800" dirty="0" smtClean="0"/>
              <a:t>2012) </a:t>
            </a:r>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endParaRPr lang="en-AU" dirty="0" smtClean="0"/>
          </a:p>
          <a:p>
            <a:pPr>
              <a:defRPr/>
            </a:pPr>
            <a:fld id="{C253D442-5C25-F04A-9439-9FF40F428506}" type="slidenum">
              <a:rPr lang="en-AU" smtClean="0"/>
              <a:pPr>
                <a:defRPr/>
              </a:pPr>
              <a:t>13</a:t>
            </a:fld>
            <a:endParaRPr lang="en-AU" dirty="0"/>
          </a:p>
        </p:txBody>
      </p:sp>
    </p:spTree>
    <p:extLst>
      <p:ext uri="{BB962C8B-B14F-4D97-AF65-F5344CB8AC3E}">
        <p14:creationId xmlns:p14="http://schemas.microsoft.com/office/powerpoint/2010/main" val="82920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2</a:t>
            </a:fld>
            <a:endParaRPr lang="en-AU"/>
          </a:p>
        </p:txBody>
      </p:sp>
      <p:sp>
        <p:nvSpPr>
          <p:cNvPr id="7" name="TextBox 6"/>
          <p:cNvSpPr txBox="1"/>
          <p:nvPr/>
        </p:nvSpPr>
        <p:spPr>
          <a:xfrm>
            <a:off x="899592" y="6309320"/>
            <a:ext cx="2399853" cy="307777"/>
          </a:xfrm>
          <a:prstGeom prst="rect">
            <a:avLst/>
          </a:prstGeom>
          <a:noFill/>
        </p:spPr>
        <p:txBody>
          <a:bodyPr wrap="none" rtlCol="0">
            <a:spAutoFit/>
          </a:bodyPr>
          <a:lstStyle/>
          <a:p>
            <a:r>
              <a:rPr lang="en-US" sz="1400" dirty="0" smtClean="0"/>
              <a:t>Source: ABS, CME analysis</a:t>
            </a:r>
            <a:endParaRPr lang="en-US" sz="1400" dirty="0" smtClean="0"/>
          </a:p>
        </p:txBody>
      </p:sp>
      <p:pic>
        <p:nvPicPr>
          <p:cNvPr id="11" name="Picture 10"/>
          <p:cNvPicPr>
            <a:picLocks noChangeAspect="1"/>
          </p:cNvPicPr>
          <p:nvPr/>
        </p:nvPicPr>
        <p:blipFill>
          <a:blip r:embed="rId2"/>
          <a:stretch>
            <a:fillRect/>
          </a:stretch>
        </p:blipFill>
        <p:spPr>
          <a:xfrm>
            <a:off x="0" y="1257300"/>
            <a:ext cx="9144000" cy="4342854"/>
          </a:xfrm>
          <a:prstGeom prst="rect">
            <a:avLst/>
          </a:prstGeom>
        </p:spPr>
      </p:pic>
    </p:spTree>
    <p:extLst>
      <p:ext uri="{BB962C8B-B14F-4D97-AF65-F5344CB8AC3E}">
        <p14:creationId xmlns:p14="http://schemas.microsoft.com/office/powerpoint/2010/main" val="353123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66750"/>
          </a:xfrm>
        </p:spPr>
        <p:txBody>
          <a:bodyPr/>
          <a:lstStyle/>
          <a:p>
            <a:r>
              <a:rPr lang="en-US" dirty="0" smtClean="0"/>
              <a:t>Average household prices are comparable though network/non-network mix differs</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3</a:t>
            </a:fld>
            <a:endParaRPr lang="en-AU"/>
          </a:p>
        </p:txBody>
      </p:sp>
      <p:pic>
        <p:nvPicPr>
          <p:cNvPr id="5" name="Picture 4"/>
          <p:cNvPicPr>
            <a:picLocks noChangeAspect="1"/>
          </p:cNvPicPr>
          <p:nvPr/>
        </p:nvPicPr>
        <p:blipFill>
          <a:blip r:embed="rId2"/>
          <a:stretch>
            <a:fillRect/>
          </a:stretch>
        </p:blipFill>
        <p:spPr>
          <a:xfrm>
            <a:off x="467544" y="1412776"/>
            <a:ext cx="8204200" cy="4648200"/>
          </a:xfrm>
          <a:prstGeom prst="rect">
            <a:avLst/>
          </a:prstGeom>
        </p:spPr>
      </p:pic>
      <p:sp>
        <p:nvSpPr>
          <p:cNvPr id="8" name="TextBox 7"/>
          <p:cNvSpPr txBox="1"/>
          <p:nvPr/>
        </p:nvSpPr>
        <p:spPr>
          <a:xfrm>
            <a:off x="467544" y="6093296"/>
            <a:ext cx="4003144" cy="307777"/>
          </a:xfrm>
          <a:prstGeom prst="rect">
            <a:avLst/>
          </a:prstGeom>
          <a:noFill/>
        </p:spPr>
        <p:txBody>
          <a:bodyPr wrap="none" rtlCol="0">
            <a:spAutoFit/>
          </a:bodyPr>
          <a:lstStyle/>
          <a:p>
            <a:r>
              <a:rPr lang="en-US" sz="1400" dirty="0" smtClean="0"/>
              <a:t>Source: Published network tariffs, CME analysis</a:t>
            </a:r>
            <a:endParaRPr lang="en-US" sz="1400" dirty="0" smtClean="0"/>
          </a:p>
        </p:txBody>
      </p:sp>
    </p:spTree>
    <p:extLst>
      <p:ext uri="{BB962C8B-B14F-4D97-AF65-F5344CB8AC3E}">
        <p14:creationId xmlns:p14="http://schemas.microsoft.com/office/powerpoint/2010/main" val="38159105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a:stretch>
            <a:fillRect/>
          </a:stretch>
        </p:blipFill>
        <p:spPr>
          <a:xfrm>
            <a:off x="539552" y="1412776"/>
            <a:ext cx="8100392" cy="4736593"/>
          </a:xfrm>
          <a:prstGeom prst="rect">
            <a:avLst/>
          </a:prstGeom>
        </p:spPr>
      </p:pic>
      <p:sp>
        <p:nvSpPr>
          <p:cNvPr id="2" name="Title 1"/>
          <p:cNvSpPr>
            <a:spLocks noGrp="1"/>
          </p:cNvSpPr>
          <p:nvPr>
            <p:ph type="title"/>
          </p:nvPr>
        </p:nvSpPr>
        <p:spPr>
          <a:xfrm>
            <a:off x="467544" y="260648"/>
            <a:ext cx="8229600" cy="666750"/>
          </a:xfrm>
        </p:spPr>
        <p:txBody>
          <a:bodyPr/>
          <a:lstStyle/>
          <a:p>
            <a:r>
              <a:rPr lang="en-US" dirty="0" smtClean="0"/>
              <a:t>Regu</a:t>
            </a:r>
            <a:r>
              <a:rPr lang="en-US" dirty="0" smtClean="0"/>
              <a:t>lated network charges account for much of the end-user price increase (in states where networks owned by governments)</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4</a:t>
            </a:fld>
            <a:endParaRPr lang="en-AU"/>
          </a:p>
        </p:txBody>
      </p:sp>
      <p:cxnSp>
        <p:nvCxnSpPr>
          <p:cNvPr id="9" name="Straight Connector 8"/>
          <p:cNvCxnSpPr/>
          <p:nvPr/>
        </p:nvCxnSpPr>
        <p:spPr bwMode="auto">
          <a:xfrm>
            <a:off x="4860032" y="2204864"/>
            <a:ext cx="0" cy="3420380"/>
          </a:xfrm>
          <a:prstGeom prst="line">
            <a:avLst/>
          </a:prstGeom>
          <a:noFill/>
          <a:ln w="76200" cap="flat" cmpd="sng" algn="ctr">
            <a:solidFill>
              <a:schemeClr val="tx1"/>
            </a:solidFill>
            <a:prstDash val="solid"/>
            <a:round/>
            <a:headEnd type="none" w="med" len="med"/>
            <a:tailEnd type="none" w="med" len="med"/>
          </a:ln>
          <a:effectLst/>
        </p:spPr>
      </p:cxnSp>
      <p:sp>
        <p:nvSpPr>
          <p:cNvPr id="11" name="TextBox 10"/>
          <p:cNvSpPr txBox="1"/>
          <p:nvPr/>
        </p:nvSpPr>
        <p:spPr>
          <a:xfrm>
            <a:off x="5436096" y="2708920"/>
            <a:ext cx="1452028" cy="307777"/>
          </a:xfrm>
          <a:prstGeom prst="rect">
            <a:avLst/>
          </a:prstGeom>
          <a:noFill/>
        </p:spPr>
        <p:txBody>
          <a:bodyPr wrap="none" rtlCol="0">
            <a:spAutoFit/>
          </a:bodyPr>
          <a:lstStyle/>
          <a:p>
            <a:r>
              <a:rPr lang="en-US" sz="1400" dirty="0" smtClean="0"/>
              <a:t>Privately owned</a:t>
            </a:r>
          </a:p>
        </p:txBody>
      </p:sp>
      <p:sp>
        <p:nvSpPr>
          <p:cNvPr id="12" name="TextBox 11"/>
          <p:cNvSpPr txBox="1"/>
          <p:nvPr/>
        </p:nvSpPr>
        <p:spPr>
          <a:xfrm>
            <a:off x="2555776" y="2708920"/>
            <a:ext cx="1751489" cy="307777"/>
          </a:xfrm>
          <a:prstGeom prst="rect">
            <a:avLst/>
          </a:prstGeom>
          <a:noFill/>
        </p:spPr>
        <p:txBody>
          <a:bodyPr wrap="none" rtlCol="0">
            <a:spAutoFit/>
          </a:bodyPr>
          <a:lstStyle/>
          <a:p>
            <a:r>
              <a:rPr lang="en-US" sz="1400" dirty="0" smtClean="0"/>
              <a:t>Government owned </a:t>
            </a:r>
          </a:p>
        </p:txBody>
      </p:sp>
      <p:sp>
        <p:nvSpPr>
          <p:cNvPr id="13" name="Right Arrow 12"/>
          <p:cNvSpPr/>
          <p:nvPr/>
        </p:nvSpPr>
        <p:spPr>
          <a:xfrm>
            <a:off x="4932040" y="2708920"/>
            <a:ext cx="504056" cy="288032"/>
          </a:xfrm>
          <a:prstGeom prst="rightArrow">
            <a:avLst/>
          </a:prstGeom>
          <a:solidFill>
            <a:schemeClr val="tx1"/>
          </a:solidFill>
        </p:spPr>
        <p:txBody>
          <a:bodyPr rtlCol="0" anchor="ctr">
            <a:spAutoFit/>
          </a:bodyPr>
          <a:lstStyle/>
          <a:p>
            <a:pPr algn="ctr"/>
            <a:endParaRPr lang="en-US" sz="1400" dirty="0" smtClean="0"/>
          </a:p>
        </p:txBody>
      </p:sp>
      <p:sp>
        <p:nvSpPr>
          <p:cNvPr id="14" name="Right Arrow 13"/>
          <p:cNvSpPr/>
          <p:nvPr/>
        </p:nvSpPr>
        <p:spPr>
          <a:xfrm rot="10800000">
            <a:off x="4283968" y="2708920"/>
            <a:ext cx="504056" cy="288032"/>
          </a:xfrm>
          <a:prstGeom prst="rightArrow">
            <a:avLst/>
          </a:prstGeom>
          <a:solidFill>
            <a:schemeClr val="tx1"/>
          </a:solidFill>
        </p:spPr>
        <p:txBody>
          <a:bodyPr rtlCol="0" anchor="ctr">
            <a:spAutoFit/>
          </a:bodyPr>
          <a:lstStyle/>
          <a:p>
            <a:pPr algn="ctr"/>
            <a:endParaRPr lang="en-US" sz="1400" dirty="0" smtClean="0"/>
          </a:p>
        </p:txBody>
      </p:sp>
      <p:sp>
        <p:nvSpPr>
          <p:cNvPr id="20" name="TextBox 19"/>
          <p:cNvSpPr txBox="1"/>
          <p:nvPr/>
        </p:nvSpPr>
        <p:spPr>
          <a:xfrm>
            <a:off x="5940152" y="6165304"/>
            <a:ext cx="2657924" cy="246221"/>
          </a:xfrm>
          <a:prstGeom prst="rect">
            <a:avLst/>
          </a:prstGeom>
          <a:noFill/>
        </p:spPr>
        <p:txBody>
          <a:bodyPr wrap="none" rtlCol="0">
            <a:spAutoFit/>
          </a:bodyPr>
          <a:lstStyle/>
          <a:p>
            <a:r>
              <a:rPr lang="en-US" sz="1000" dirty="0" smtClean="0"/>
              <a:t>Source: regulatory </a:t>
            </a:r>
            <a:r>
              <a:rPr lang="en-US" sz="1000" dirty="0" smtClean="0"/>
              <a:t>decisions, CME analysis</a:t>
            </a:r>
            <a:endParaRPr lang="en-US" sz="1000" dirty="0" smtClean="0"/>
          </a:p>
        </p:txBody>
      </p:sp>
    </p:spTree>
    <p:extLst>
      <p:ext uri="{BB962C8B-B14F-4D97-AF65-F5344CB8AC3E}">
        <p14:creationId xmlns:p14="http://schemas.microsoft.com/office/powerpoint/2010/main" val="611852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5</a:t>
            </a:fld>
            <a:endParaRPr lang="en-AU"/>
          </a:p>
        </p:txBody>
      </p:sp>
      <p:sp>
        <p:nvSpPr>
          <p:cNvPr id="8" name="TextBox 7"/>
          <p:cNvSpPr txBox="1"/>
          <p:nvPr/>
        </p:nvSpPr>
        <p:spPr>
          <a:xfrm>
            <a:off x="611560" y="6041761"/>
            <a:ext cx="8280920" cy="246221"/>
          </a:xfrm>
          <a:prstGeom prst="rect">
            <a:avLst/>
          </a:prstGeom>
          <a:noFill/>
        </p:spPr>
        <p:txBody>
          <a:bodyPr wrap="square" rtlCol="0">
            <a:spAutoFit/>
          </a:bodyPr>
          <a:lstStyle/>
          <a:p>
            <a:r>
              <a:rPr lang="en-US" sz="1000" dirty="0" smtClean="0"/>
              <a:t>Source: US (EPRI), GB (Ofgem)</a:t>
            </a:r>
            <a:r>
              <a:rPr lang="en-US" sz="1000" dirty="0" smtClean="0"/>
              <a:t>, EU (Florio, 2014) </a:t>
            </a:r>
            <a:r>
              <a:rPr lang="en-US" sz="1000" dirty="0" smtClean="0"/>
              <a:t>Australia (</a:t>
            </a:r>
            <a:r>
              <a:rPr lang="en-US" sz="1000" dirty="0" err="1" smtClean="0"/>
              <a:t>gazetted</a:t>
            </a:r>
            <a:r>
              <a:rPr lang="en-US" sz="1000" dirty="0" smtClean="0"/>
              <a:t> network tariffs, average household consumption data, OECD PPP)</a:t>
            </a:r>
          </a:p>
        </p:txBody>
      </p:sp>
      <p:sp>
        <p:nvSpPr>
          <p:cNvPr id="5" name="Rectangle 4"/>
          <p:cNvSpPr/>
          <p:nvPr/>
        </p:nvSpPr>
        <p:spPr>
          <a:xfrm>
            <a:off x="467544" y="260648"/>
            <a:ext cx="8280920" cy="707886"/>
          </a:xfrm>
          <a:prstGeom prst="rect">
            <a:avLst/>
          </a:prstGeom>
        </p:spPr>
        <p:txBody>
          <a:bodyPr wrap="square">
            <a:spAutoFit/>
          </a:bodyPr>
          <a:lstStyle/>
          <a:p>
            <a:pPr algn="ctr"/>
            <a:r>
              <a:rPr lang="en-US" sz="2000" dirty="0"/>
              <a:t>Regulated network </a:t>
            </a:r>
            <a:r>
              <a:rPr lang="en-US" sz="2000" dirty="0" smtClean="0"/>
              <a:t>charges from </a:t>
            </a:r>
            <a:r>
              <a:rPr lang="en-US" sz="2000" dirty="0" err="1" smtClean="0"/>
              <a:t>Govt</a:t>
            </a:r>
            <a:r>
              <a:rPr lang="en-US" sz="2000" dirty="0" smtClean="0"/>
              <a:t> networks </a:t>
            </a:r>
            <a:r>
              <a:rPr lang="en-US" sz="2000" dirty="0"/>
              <a:t>in Australia now much higher than </a:t>
            </a:r>
            <a:r>
              <a:rPr lang="en-US" sz="2000" dirty="0" smtClean="0"/>
              <a:t>GB, U.S or EU</a:t>
            </a:r>
            <a:endParaRPr lang="en-US" sz="2000" dirty="0"/>
          </a:p>
        </p:txBody>
      </p:sp>
      <p:pic>
        <p:nvPicPr>
          <p:cNvPr id="6" name="Picture 5"/>
          <p:cNvPicPr>
            <a:picLocks noChangeAspect="1"/>
          </p:cNvPicPr>
          <p:nvPr/>
        </p:nvPicPr>
        <p:blipFill>
          <a:blip r:embed="rId2"/>
          <a:stretch>
            <a:fillRect/>
          </a:stretch>
        </p:blipFill>
        <p:spPr>
          <a:xfrm>
            <a:off x="611560" y="1196752"/>
            <a:ext cx="8172400" cy="4757069"/>
          </a:xfrm>
          <a:prstGeom prst="rect">
            <a:avLst/>
          </a:prstGeom>
        </p:spPr>
      </p:pic>
    </p:spTree>
    <p:extLst>
      <p:ext uri="{BB962C8B-B14F-4D97-AF65-F5344CB8AC3E}">
        <p14:creationId xmlns:p14="http://schemas.microsoft.com/office/powerpoint/2010/main" val="1839933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666750"/>
          </a:xfrm>
        </p:spPr>
        <p:txBody>
          <a:bodyPr/>
          <a:lstStyle/>
          <a:p>
            <a:r>
              <a:rPr lang="en-US" dirty="0" smtClean="0"/>
              <a:t>Many factors, but higher regulated assets of government-owned networks is </a:t>
            </a:r>
            <a:r>
              <a:rPr lang="en-US" dirty="0" smtClean="0"/>
              <a:t>main </a:t>
            </a:r>
            <a:r>
              <a:rPr lang="en-US" dirty="0" smtClean="0"/>
              <a:t>explanation …</a:t>
            </a:r>
            <a:endParaRPr lang="en-US" dirty="0"/>
          </a:p>
        </p:txBody>
      </p:sp>
      <p:sp>
        <p:nvSpPr>
          <p:cNvPr id="6" name="Rectangle 5"/>
          <p:cNvSpPr/>
          <p:nvPr/>
        </p:nvSpPr>
        <p:spPr>
          <a:xfrm>
            <a:off x="5940152" y="6021288"/>
            <a:ext cx="2657924" cy="246221"/>
          </a:xfrm>
          <a:prstGeom prst="rect">
            <a:avLst/>
          </a:prstGeom>
        </p:spPr>
        <p:txBody>
          <a:bodyPr wrap="none">
            <a:spAutoFit/>
          </a:bodyPr>
          <a:lstStyle/>
          <a:p>
            <a:r>
              <a:rPr lang="en-US" sz="1000" dirty="0"/>
              <a:t>Source: regulatory </a:t>
            </a:r>
            <a:r>
              <a:rPr lang="en-US" sz="1000" dirty="0" smtClean="0"/>
              <a:t>decisions, CME analysis</a:t>
            </a:r>
            <a:endParaRPr lang="en-US" sz="1000" dirty="0"/>
          </a:p>
        </p:txBody>
      </p:sp>
      <p:pic>
        <p:nvPicPr>
          <p:cNvPr id="7" name="Picture 6"/>
          <p:cNvPicPr>
            <a:picLocks noChangeAspect="1"/>
          </p:cNvPicPr>
          <p:nvPr/>
        </p:nvPicPr>
        <p:blipFill>
          <a:blip r:embed="rId2"/>
          <a:stretch>
            <a:fillRect/>
          </a:stretch>
        </p:blipFill>
        <p:spPr>
          <a:xfrm>
            <a:off x="467544" y="1268760"/>
            <a:ext cx="8159038" cy="4680520"/>
          </a:xfrm>
          <a:prstGeom prst="rect">
            <a:avLst/>
          </a:prstGeom>
        </p:spPr>
      </p:pic>
      <p:sp>
        <p:nvSpPr>
          <p:cNvPr id="8" name="Slide Number Placeholder 7"/>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6</a:t>
            </a:fld>
            <a:endParaRPr lang="en-AU"/>
          </a:p>
        </p:txBody>
      </p:sp>
    </p:spTree>
    <p:extLst>
      <p:ext uri="{BB962C8B-B14F-4D97-AF65-F5344CB8AC3E}">
        <p14:creationId xmlns:p14="http://schemas.microsoft.com/office/powerpoint/2010/main" val="21985950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27584" y="1196752"/>
            <a:ext cx="7505998" cy="4635638"/>
          </a:xfrm>
          <a:prstGeom prst="rect">
            <a:avLst/>
          </a:prstGeom>
        </p:spPr>
      </p:pic>
      <p:sp>
        <p:nvSpPr>
          <p:cNvPr id="2" name="Title 1"/>
          <p:cNvSpPr>
            <a:spLocks noGrp="1"/>
          </p:cNvSpPr>
          <p:nvPr>
            <p:ph type="title"/>
          </p:nvPr>
        </p:nvSpPr>
        <p:spPr>
          <a:xfrm>
            <a:off x="467544" y="188640"/>
            <a:ext cx="8229600" cy="666750"/>
          </a:xfrm>
        </p:spPr>
        <p:txBody>
          <a:bodyPr/>
          <a:lstStyle/>
          <a:p>
            <a:r>
              <a:rPr lang="en-US" dirty="0" smtClean="0"/>
              <a:t>… and larger asset base has translated into remarkable financial gains for the government owners</a:t>
            </a:r>
            <a:endParaRPr lang="en-US" dirty="0"/>
          </a:p>
        </p:txBody>
      </p:sp>
      <p:sp>
        <p:nvSpPr>
          <p:cNvPr id="7" name="TextBox 6"/>
          <p:cNvSpPr txBox="1"/>
          <p:nvPr/>
        </p:nvSpPr>
        <p:spPr>
          <a:xfrm>
            <a:off x="899592" y="6093296"/>
            <a:ext cx="7848872" cy="584776"/>
          </a:xfrm>
          <a:prstGeom prst="rect">
            <a:avLst/>
          </a:prstGeom>
          <a:noFill/>
        </p:spPr>
        <p:txBody>
          <a:bodyPr wrap="square" rtlCol="0">
            <a:spAutoFit/>
          </a:bodyPr>
          <a:lstStyle/>
          <a:p>
            <a:r>
              <a:rPr lang="en-US" sz="1600" dirty="0" smtClean="0"/>
              <a:t>Pecuniary benefit =  Pre-tax attributable profits + income tax (which state  government collects) + “guarantee” fees on the debt  provided by state governments.</a:t>
            </a:r>
          </a:p>
        </p:txBody>
      </p:sp>
      <p:sp>
        <p:nvSpPr>
          <p:cNvPr id="9" name="TextBox 8"/>
          <p:cNvSpPr txBox="1"/>
          <p:nvPr/>
        </p:nvSpPr>
        <p:spPr>
          <a:xfrm>
            <a:off x="5652120" y="5877272"/>
            <a:ext cx="2664296" cy="246221"/>
          </a:xfrm>
          <a:prstGeom prst="rect">
            <a:avLst/>
          </a:prstGeom>
          <a:noFill/>
        </p:spPr>
        <p:txBody>
          <a:bodyPr wrap="square" rtlCol="0">
            <a:spAutoFit/>
          </a:bodyPr>
          <a:lstStyle/>
          <a:p>
            <a:r>
              <a:rPr lang="en-US" sz="1000" dirty="0" smtClean="0"/>
              <a:t>Source: Statutory </a:t>
            </a:r>
            <a:r>
              <a:rPr lang="en-US" sz="1000" dirty="0" smtClean="0"/>
              <a:t>accounts, CME analysis</a:t>
            </a:r>
            <a:endParaRPr lang="en-US" sz="1000" dirty="0" smtClean="0"/>
          </a:p>
        </p:txBody>
      </p:sp>
      <p:sp>
        <p:nvSpPr>
          <p:cNvPr id="24" name="Slide Number Placeholder 2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7</a:t>
            </a:fld>
            <a:endParaRPr lang="en-AU"/>
          </a:p>
        </p:txBody>
      </p:sp>
    </p:spTree>
    <p:extLst>
      <p:ext uri="{BB962C8B-B14F-4D97-AF65-F5344CB8AC3E}">
        <p14:creationId xmlns:p14="http://schemas.microsoft.com/office/powerpoint/2010/main" val="13294086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Shareholders in private distributors in Australia have also done well</a:t>
            </a:r>
            <a:br>
              <a:rPr lang="en-US" dirty="0"/>
            </a:b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8</a:t>
            </a:fld>
            <a:endParaRPr lang="en-AU"/>
          </a:p>
        </p:txBody>
      </p:sp>
      <p:pic>
        <p:nvPicPr>
          <p:cNvPr id="8" name="Picture 7"/>
          <p:cNvPicPr>
            <a:picLocks noChangeAspect="1"/>
          </p:cNvPicPr>
          <p:nvPr/>
        </p:nvPicPr>
        <p:blipFill>
          <a:blip r:embed="rId2"/>
          <a:stretch>
            <a:fillRect/>
          </a:stretch>
        </p:blipFill>
        <p:spPr>
          <a:xfrm>
            <a:off x="899592" y="1196752"/>
            <a:ext cx="7480300" cy="4889500"/>
          </a:xfrm>
          <a:prstGeom prst="rect">
            <a:avLst/>
          </a:prstGeom>
        </p:spPr>
      </p:pic>
      <p:sp>
        <p:nvSpPr>
          <p:cNvPr id="9" name="TextBox 8"/>
          <p:cNvSpPr txBox="1"/>
          <p:nvPr/>
        </p:nvSpPr>
        <p:spPr>
          <a:xfrm>
            <a:off x="2051720" y="6165304"/>
            <a:ext cx="6441262" cy="307777"/>
          </a:xfrm>
          <a:prstGeom prst="rect">
            <a:avLst/>
          </a:prstGeom>
          <a:noFill/>
        </p:spPr>
        <p:txBody>
          <a:bodyPr wrap="none" rtlCol="0">
            <a:spAutoFit/>
          </a:bodyPr>
          <a:lstStyle/>
          <a:p>
            <a:r>
              <a:rPr lang="en-US" sz="1400" dirty="0" smtClean="0"/>
              <a:t>Source: RIN for SAPN, UKPN Holdings Limited Annual Report 2012 for UKPN) </a:t>
            </a:r>
            <a:endParaRPr lang="en-US" sz="1400" dirty="0" smtClean="0"/>
          </a:p>
        </p:txBody>
      </p:sp>
    </p:spTree>
    <p:extLst>
      <p:ext uri="{BB962C8B-B14F-4D97-AF65-F5344CB8AC3E}">
        <p14:creationId xmlns:p14="http://schemas.microsoft.com/office/powerpoint/2010/main" val="228362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66750"/>
          </a:xfrm>
        </p:spPr>
        <p:txBody>
          <a:bodyPr/>
          <a:lstStyle/>
          <a:p>
            <a:r>
              <a:rPr lang="en-US" dirty="0" smtClean="0"/>
              <a:t>Operating conditions don’t explain govt./private cost differences …</a:t>
            </a:r>
            <a:endParaRPr lang="en-US" dirty="0"/>
          </a:p>
        </p:txBody>
      </p:sp>
      <p:sp>
        <p:nvSpPr>
          <p:cNvPr id="3" name="Content Placeholder 2"/>
          <p:cNvSpPr>
            <a:spLocks noGrp="1"/>
          </p:cNvSpPr>
          <p:nvPr>
            <p:ph idx="1"/>
          </p:nvPr>
        </p:nvSpPr>
        <p:spPr>
          <a:xfrm>
            <a:off x="457200" y="1600200"/>
            <a:ext cx="8229600" cy="3556992"/>
          </a:xfrm>
        </p:spPr>
        <p:txBody>
          <a:bodyPr/>
          <a:lstStyle/>
          <a:p>
            <a:r>
              <a:rPr lang="en-US" sz="1800" dirty="0" smtClean="0"/>
              <a:t>No evidence of systematic or enduring quality of supply problems</a:t>
            </a:r>
          </a:p>
          <a:p>
            <a:pPr marL="0" indent="0">
              <a:buNone/>
            </a:pPr>
            <a:endParaRPr lang="en-US" sz="1800" dirty="0" smtClean="0"/>
          </a:p>
          <a:p>
            <a:r>
              <a:rPr lang="en-US" sz="1800" dirty="0" smtClean="0"/>
              <a:t>Peak and average demand contracting since 2009, and unremarkable growth before that.</a:t>
            </a:r>
          </a:p>
          <a:p>
            <a:pPr marL="0" indent="0">
              <a:buNone/>
            </a:pPr>
            <a:endParaRPr lang="en-US" sz="1800" dirty="0"/>
          </a:p>
          <a:p>
            <a:r>
              <a:rPr lang="en-US" sz="1800" dirty="0" smtClean="0"/>
              <a:t>Asset age data of government-owned distributors does not support “catch-up” hypothesis.</a:t>
            </a:r>
          </a:p>
          <a:p>
            <a:endParaRPr lang="en-US" sz="1800" dirty="0"/>
          </a:p>
          <a:p>
            <a:r>
              <a:rPr lang="en-US" sz="1800" dirty="0" smtClean="0"/>
              <a:t>Rationale for </a:t>
            </a:r>
            <a:r>
              <a:rPr lang="en-US" sz="1800" dirty="0" smtClean="0"/>
              <a:t>“reform” 15 </a:t>
            </a:r>
            <a:r>
              <a:rPr lang="en-US" sz="1800" dirty="0" smtClean="0"/>
              <a:t>years ago - low capital and </a:t>
            </a:r>
            <a:r>
              <a:rPr lang="en-US" sz="1800" dirty="0" err="1" smtClean="0"/>
              <a:t>labour</a:t>
            </a:r>
            <a:r>
              <a:rPr lang="en-US" sz="1800" dirty="0" smtClean="0"/>
              <a:t> productivity - does not support claims of historic “under-spending”</a:t>
            </a:r>
          </a:p>
          <a:p>
            <a:pPr marL="0" indent="0">
              <a:buNone/>
            </a:pPr>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9</a:t>
            </a:fld>
            <a:endParaRPr lang="en-AU"/>
          </a:p>
        </p:txBody>
      </p:sp>
    </p:spTree>
    <p:extLst>
      <p:ext uri="{BB962C8B-B14F-4D97-AF65-F5344CB8AC3E}">
        <p14:creationId xmlns:p14="http://schemas.microsoft.com/office/powerpoint/2010/main" val="22692657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ME LOGO OPTIONS 18.6.11">
  <a:themeElements>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econ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smtClean="0"/>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defPPr>
      </a:lstStyle>
    </a:txDef>
  </a:objectDefaults>
  <a:extraClrSchemeLst>
    <a:extraClrScheme>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econ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econ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econ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econ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econ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econ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econ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econ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econ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econ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econ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recone 2007 13">
        <a:dk1>
          <a:srgbClr val="000000"/>
        </a:dk1>
        <a:lt1>
          <a:srgbClr val="FFFFFF"/>
        </a:lt1>
        <a:dk2>
          <a:srgbClr val="000000"/>
        </a:dk2>
        <a:lt2>
          <a:srgbClr val="969696"/>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
      <a:clrScheme name="Firecone 2007 14">
        <a:dk1>
          <a:srgbClr val="000000"/>
        </a:dk1>
        <a:lt1>
          <a:srgbClr val="FFFFFF"/>
        </a:lt1>
        <a:dk2>
          <a:srgbClr val="000000"/>
        </a:dk2>
        <a:lt2>
          <a:srgbClr val="C0C0C0"/>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CME LOGO OPTIONS 18.6.11.pot</Template>
  <TotalTime>24559</TotalTime>
  <Words>738</Words>
  <Application>Microsoft Macintosh PowerPoint</Application>
  <PresentationFormat>On-screen Show (4:3)</PresentationFormat>
  <Paragraphs>89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CME LOGO OPTIONS 18.6.11</vt:lpstr>
      <vt:lpstr>PowerPoint Presentation</vt:lpstr>
      <vt:lpstr>PowerPoint Presentation</vt:lpstr>
      <vt:lpstr>Average household prices are comparable though network/non-network mix differs</vt:lpstr>
      <vt:lpstr>Regulated network charges account for much of the end-user price increase (in states where networks owned by governments)</vt:lpstr>
      <vt:lpstr>PowerPoint Presentation</vt:lpstr>
      <vt:lpstr>Many factors, but higher regulated assets of government-owned networks is main explanation …</vt:lpstr>
      <vt:lpstr>… and larger asset base has translated into remarkable financial gains for the government owners</vt:lpstr>
      <vt:lpstr>Shareholders in private distributors in Australia have also done well </vt:lpstr>
      <vt:lpstr>Operating conditions don’t explain govt./private cost differences …</vt:lpstr>
      <vt:lpstr>So what can we conclude from the data? </vt:lpstr>
      <vt:lpstr>Impact of ownership -  two propositions:</vt:lpstr>
      <vt:lpstr>Evidence in support of the propositions </vt:lpstr>
      <vt:lpstr>Suggested direction for a new “reform”</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Firecone</dc:creator>
  <cp:lastModifiedBy>Bruce Mountain</cp:lastModifiedBy>
  <cp:revision>336</cp:revision>
  <cp:lastPrinted>2014-11-19T23:14:19Z</cp:lastPrinted>
  <dcterms:created xsi:type="dcterms:W3CDTF">2010-11-22T22:27:00Z</dcterms:created>
  <dcterms:modified xsi:type="dcterms:W3CDTF">2014-11-19T23:30:28Z</dcterms:modified>
</cp:coreProperties>
</file>