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82" r:id="rId2"/>
    <p:sldId id="288" r:id="rId3"/>
    <p:sldId id="289" r:id="rId4"/>
    <p:sldId id="290" r:id="rId5"/>
    <p:sldId id="291" r:id="rId6"/>
    <p:sldId id="292" r:id="rId7"/>
    <p:sldId id="293" r:id="rId8"/>
    <p:sldId id="294" r:id="rId9"/>
    <p:sldId id="295" r:id="rId10"/>
    <p:sldId id="296" r:id="rId11"/>
    <p:sldId id="297" r:id="rId12"/>
    <p:sldId id="298" r:id="rId13"/>
  </p:sldIdLst>
  <p:sldSz cx="9144000" cy="6858000" type="screen4x3"/>
  <p:notesSz cx="6731000" cy="9863138"/>
  <p:defaultTextStyle>
    <a:defPPr>
      <a:defRPr lang="en-US"/>
    </a:defPPr>
    <a:lvl1pPr algn="l" rtl="0" fontAlgn="base">
      <a:spcBef>
        <a:spcPct val="0"/>
      </a:spcBef>
      <a:spcAft>
        <a:spcPct val="0"/>
      </a:spcAft>
      <a:defRPr sz="14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1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1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1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1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1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1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1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1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DDEBFB"/>
    <a:srgbClr val="CCFFFF"/>
    <a:srgbClr val="008000"/>
    <a:srgbClr val="CCFF99"/>
    <a:srgbClr val="FFCC99"/>
    <a:srgbClr val="FF9933"/>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3"/>
    <p:restoredTop sz="94662"/>
  </p:normalViewPr>
  <p:slideViewPr>
    <p:cSldViewPr>
      <p:cViewPr varScale="1">
        <p:scale>
          <a:sx n="153" d="100"/>
          <a:sy n="153" d="100"/>
        </p:scale>
        <p:origin x="1048" y="17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defTabSz="912813">
              <a:defRPr sz="1200">
                <a:ea typeface="ＭＳ Ｐゴシック" charset="-128"/>
                <a:cs typeface="ＭＳ Ｐゴシック" charset="-128"/>
              </a:defRPr>
            </a:lvl1pPr>
          </a:lstStyle>
          <a:p>
            <a:pPr>
              <a:defRPr/>
            </a:pPr>
            <a:endParaRPr lang="en-US"/>
          </a:p>
        </p:txBody>
      </p:sp>
      <p:sp>
        <p:nvSpPr>
          <p:cNvPr id="136195" name="Rectangle 3"/>
          <p:cNvSpPr>
            <a:spLocks noGrp="1" noChangeArrowheads="1"/>
          </p:cNvSpPr>
          <p:nvPr>
            <p:ph type="dt" sz="quarter" idx="1"/>
          </p:nvPr>
        </p:nvSpPr>
        <p:spPr bwMode="auto">
          <a:xfrm>
            <a:off x="3811588" y="0"/>
            <a:ext cx="2917825" cy="493713"/>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algn="r" defTabSz="912813">
              <a:defRPr sz="1200">
                <a:ea typeface="ＭＳ Ｐゴシック" charset="-128"/>
                <a:cs typeface="ＭＳ Ｐゴシック" charset="-128"/>
              </a:defRPr>
            </a:lvl1pPr>
          </a:lstStyle>
          <a:p>
            <a:pPr>
              <a:defRPr/>
            </a:pPr>
            <a:endParaRPr lang="en-US"/>
          </a:p>
        </p:txBody>
      </p:sp>
      <p:sp>
        <p:nvSpPr>
          <p:cNvPr id="136196" name="Rectangle 4"/>
          <p:cNvSpPr>
            <a:spLocks noGrp="1" noChangeArrowheads="1"/>
          </p:cNvSpPr>
          <p:nvPr>
            <p:ph type="ftr" sz="quarter" idx="2"/>
          </p:nvPr>
        </p:nvSpPr>
        <p:spPr bwMode="auto">
          <a:xfrm>
            <a:off x="0" y="9367838"/>
            <a:ext cx="2917825" cy="493712"/>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defTabSz="912813">
              <a:defRPr sz="1200">
                <a:ea typeface="ＭＳ Ｐゴシック" charset="-128"/>
                <a:cs typeface="ＭＳ Ｐゴシック" charset="-128"/>
              </a:defRPr>
            </a:lvl1pPr>
          </a:lstStyle>
          <a:p>
            <a:pPr>
              <a:defRPr/>
            </a:pPr>
            <a:endParaRPr lang="en-US"/>
          </a:p>
        </p:txBody>
      </p:sp>
      <p:sp>
        <p:nvSpPr>
          <p:cNvPr id="136197" name="Rectangle 5"/>
          <p:cNvSpPr>
            <a:spLocks noGrp="1" noChangeArrowheads="1"/>
          </p:cNvSpPr>
          <p:nvPr>
            <p:ph type="sldNum" sz="quarter" idx="3"/>
          </p:nvPr>
        </p:nvSpPr>
        <p:spPr bwMode="auto">
          <a:xfrm>
            <a:off x="3811588" y="9367838"/>
            <a:ext cx="2917825" cy="493712"/>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algn="r" defTabSz="912813">
              <a:defRPr sz="1200" smtClean="0"/>
            </a:lvl1pPr>
          </a:lstStyle>
          <a:p>
            <a:pPr>
              <a:defRPr/>
            </a:pPr>
            <a:fld id="{BF836259-9C85-7C45-94BC-F9E82C04B7D3}" type="slidenum">
              <a:rPr lang="en-AU"/>
              <a:pPr>
                <a:defRPr/>
              </a:pPr>
              <a:t>‹#›</a:t>
            </a:fld>
            <a:endParaRPr lang="en-AU"/>
          </a:p>
        </p:txBody>
      </p:sp>
    </p:spTree>
    <p:extLst>
      <p:ext uri="{BB962C8B-B14F-4D97-AF65-F5344CB8AC3E}">
        <p14:creationId xmlns:p14="http://schemas.microsoft.com/office/powerpoint/2010/main" val="4140017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defTabSz="912813">
              <a:defRPr sz="1200">
                <a:ea typeface="ＭＳ Ｐゴシック" charset="-128"/>
                <a:cs typeface="ＭＳ Ｐゴシック" charset="-128"/>
              </a:defRPr>
            </a:lvl1pPr>
          </a:lstStyle>
          <a:p>
            <a:pPr>
              <a:defRPr/>
            </a:pPr>
            <a:endParaRPr lang="en-US"/>
          </a:p>
        </p:txBody>
      </p:sp>
      <p:sp>
        <p:nvSpPr>
          <p:cNvPr id="10243" name="Rectangle 3"/>
          <p:cNvSpPr>
            <a:spLocks noGrp="1" noChangeArrowheads="1"/>
          </p:cNvSpPr>
          <p:nvPr>
            <p:ph type="dt" idx="1"/>
          </p:nvPr>
        </p:nvSpPr>
        <p:spPr bwMode="auto">
          <a:xfrm>
            <a:off x="3811588" y="0"/>
            <a:ext cx="2917825" cy="493713"/>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algn="r" defTabSz="912813">
              <a:defRPr sz="1200">
                <a:ea typeface="ＭＳ Ｐゴシック" charset="-128"/>
                <a:cs typeface="ＭＳ Ｐゴシック" charset="-128"/>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901700" y="739775"/>
            <a:ext cx="4929188" cy="3697288"/>
          </a:xfrm>
          <a:prstGeom prst="rect">
            <a:avLst/>
          </a:prstGeom>
          <a:noFill/>
          <a:ln w="9525">
            <a:solidFill>
              <a:srgbClr val="000000"/>
            </a:solidFill>
            <a:miter lim="800000"/>
            <a:headEnd/>
            <a:tailEnd/>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673100" y="4684713"/>
            <a:ext cx="5384800" cy="4438650"/>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0246" name="Rectangle 6"/>
          <p:cNvSpPr>
            <a:spLocks noGrp="1" noChangeArrowheads="1"/>
          </p:cNvSpPr>
          <p:nvPr>
            <p:ph type="ftr" sz="quarter" idx="4"/>
          </p:nvPr>
        </p:nvSpPr>
        <p:spPr bwMode="auto">
          <a:xfrm>
            <a:off x="0" y="9367838"/>
            <a:ext cx="2917825" cy="493712"/>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defTabSz="912813">
              <a:defRPr sz="1200">
                <a:ea typeface="ＭＳ Ｐゴシック" charset="-128"/>
                <a:cs typeface="ＭＳ Ｐゴシック" charset="-128"/>
              </a:defRPr>
            </a:lvl1pPr>
          </a:lstStyle>
          <a:p>
            <a:pPr>
              <a:defRPr/>
            </a:pPr>
            <a:endParaRPr lang="en-US"/>
          </a:p>
        </p:txBody>
      </p:sp>
      <p:sp>
        <p:nvSpPr>
          <p:cNvPr id="10247" name="Rectangle 7"/>
          <p:cNvSpPr>
            <a:spLocks noGrp="1" noChangeArrowheads="1"/>
          </p:cNvSpPr>
          <p:nvPr>
            <p:ph type="sldNum" sz="quarter" idx="5"/>
          </p:nvPr>
        </p:nvSpPr>
        <p:spPr bwMode="auto">
          <a:xfrm>
            <a:off x="3811588" y="9367838"/>
            <a:ext cx="2917825" cy="493712"/>
          </a:xfrm>
          <a:prstGeom prst="rect">
            <a:avLst/>
          </a:prstGeom>
          <a:noFill/>
          <a:ln w="9525">
            <a:noFill/>
            <a:miter lim="800000"/>
            <a:headEnd/>
            <a:tailEnd/>
          </a:ln>
          <a:effectLst/>
        </p:spPr>
        <p:txBody>
          <a:bodyPr vert="horz" wrap="square" lIns="91294" tIns="45647" rIns="91294" bIns="45647" numCol="1" anchor="b" anchorCtr="0" compatLnSpc="1">
            <a:prstTxWarp prst="textNoShape">
              <a:avLst/>
            </a:prstTxWarp>
          </a:bodyPr>
          <a:lstStyle>
            <a:lvl1pPr algn="r" defTabSz="912813">
              <a:defRPr sz="1200" smtClean="0"/>
            </a:lvl1pPr>
          </a:lstStyle>
          <a:p>
            <a:pPr>
              <a:defRPr/>
            </a:pPr>
            <a:fld id="{07260DA7-2366-DA4C-B064-479E5A8A27E8}" type="slidenum">
              <a:rPr lang="en-AU"/>
              <a:pPr>
                <a:defRPr/>
              </a:pPr>
              <a:t>‹#›</a:t>
            </a:fld>
            <a:endParaRPr lang="en-AU"/>
          </a:p>
        </p:txBody>
      </p:sp>
    </p:spTree>
    <p:extLst>
      <p:ext uri="{BB962C8B-B14F-4D97-AF65-F5344CB8AC3E}">
        <p14:creationId xmlns:p14="http://schemas.microsoft.com/office/powerpoint/2010/main" val="4819495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2813" eaLnBrk="0" hangingPunct="0">
              <a:defRPr sz="1400">
                <a:solidFill>
                  <a:schemeClr val="tx1"/>
                </a:solidFill>
                <a:latin typeface="Arial" charset="0"/>
                <a:ea typeface="ＭＳ Ｐゴシック" charset="0"/>
                <a:cs typeface="ＭＳ Ｐゴシック" charset="0"/>
              </a:defRPr>
            </a:lvl1pPr>
            <a:lvl2pPr marL="742950" indent="-285750" defTabSz="912813" eaLnBrk="0" hangingPunct="0">
              <a:defRPr sz="1400">
                <a:solidFill>
                  <a:schemeClr val="tx1"/>
                </a:solidFill>
                <a:latin typeface="Arial" charset="0"/>
                <a:ea typeface="ＭＳ Ｐゴシック" charset="0"/>
              </a:defRPr>
            </a:lvl2pPr>
            <a:lvl3pPr marL="1143000" indent="-228600" defTabSz="912813" eaLnBrk="0" hangingPunct="0">
              <a:defRPr sz="1400">
                <a:solidFill>
                  <a:schemeClr val="tx1"/>
                </a:solidFill>
                <a:latin typeface="Arial" charset="0"/>
                <a:ea typeface="ＭＳ Ｐゴシック" charset="0"/>
              </a:defRPr>
            </a:lvl3pPr>
            <a:lvl4pPr marL="1600200" indent="-228600" defTabSz="912813" eaLnBrk="0" hangingPunct="0">
              <a:defRPr sz="1400">
                <a:solidFill>
                  <a:schemeClr val="tx1"/>
                </a:solidFill>
                <a:latin typeface="Arial" charset="0"/>
                <a:ea typeface="ＭＳ Ｐゴシック" charset="0"/>
              </a:defRPr>
            </a:lvl4pPr>
            <a:lvl5pPr marL="2057400" indent="-228600" defTabSz="912813" eaLnBrk="0" hangingPunct="0">
              <a:defRPr sz="1400">
                <a:solidFill>
                  <a:schemeClr val="tx1"/>
                </a:solidFill>
                <a:latin typeface="Arial" charset="0"/>
                <a:ea typeface="ＭＳ Ｐゴシック" charset="0"/>
              </a:defRPr>
            </a:lvl5pPr>
            <a:lvl6pPr marL="2514600" indent="-228600" defTabSz="912813" eaLnBrk="0" fontAlgn="base" hangingPunct="0">
              <a:spcBef>
                <a:spcPct val="0"/>
              </a:spcBef>
              <a:spcAft>
                <a:spcPct val="0"/>
              </a:spcAft>
              <a:defRPr sz="1400">
                <a:solidFill>
                  <a:schemeClr val="tx1"/>
                </a:solidFill>
                <a:latin typeface="Arial" charset="0"/>
                <a:ea typeface="ＭＳ Ｐゴシック" charset="0"/>
              </a:defRPr>
            </a:lvl6pPr>
            <a:lvl7pPr marL="2971800" indent="-228600" defTabSz="912813" eaLnBrk="0" fontAlgn="base" hangingPunct="0">
              <a:spcBef>
                <a:spcPct val="0"/>
              </a:spcBef>
              <a:spcAft>
                <a:spcPct val="0"/>
              </a:spcAft>
              <a:defRPr sz="1400">
                <a:solidFill>
                  <a:schemeClr val="tx1"/>
                </a:solidFill>
                <a:latin typeface="Arial" charset="0"/>
                <a:ea typeface="ＭＳ Ｐゴシック" charset="0"/>
              </a:defRPr>
            </a:lvl7pPr>
            <a:lvl8pPr marL="3429000" indent="-228600" defTabSz="912813" eaLnBrk="0" fontAlgn="base" hangingPunct="0">
              <a:spcBef>
                <a:spcPct val="0"/>
              </a:spcBef>
              <a:spcAft>
                <a:spcPct val="0"/>
              </a:spcAft>
              <a:defRPr sz="1400">
                <a:solidFill>
                  <a:schemeClr val="tx1"/>
                </a:solidFill>
                <a:latin typeface="Arial" charset="0"/>
                <a:ea typeface="ＭＳ Ｐゴシック" charset="0"/>
              </a:defRPr>
            </a:lvl8pPr>
            <a:lvl9pPr marL="3886200" indent="-228600" defTabSz="912813" eaLnBrk="0" fontAlgn="base" hangingPunct="0">
              <a:spcBef>
                <a:spcPct val="0"/>
              </a:spcBef>
              <a:spcAft>
                <a:spcPct val="0"/>
              </a:spcAft>
              <a:defRPr sz="1400">
                <a:solidFill>
                  <a:schemeClr val="tx1"/>
                </a:solidFill>
                <a:latin typeface="Arial" charset="0"/>
                <a:ea typeface="ＭＳ Ｐゴシック" charset="0"/>
              </a:defRPr>
            </a:lvl9pPr>
          </a:lstStyle>
          <a:p>
            <a:pPr eaLnBrk="1" hangingPunct="1"/>
            <a:fld id="{0120C6A2-ADA0-4348-95F7-77695884AA11}" type="slidenum">
              <a:rPr lang="en-US" sz="1200"/>
              <a:pPr eaLnBrk="1" hangingPunct="1"/>
              <a:t>1</a:t>
            </a:fld>
            <a:endParaRPr lang="en-US" sz="1200"/>
          </a:p>
        </p:txBody>
      </p:sp>
      <p:sp>
        <p:nvSpPr>
          <p:cNvPr id="16386" name="Rectangle 2"/>
          <p:cNvSpPr>
            <a:spLocks noGrp="1" noRot="1" noChangeAspect="1" noChangeArrowheads="1" noTextEdit="1"/>
          </p:cNvSpPr>
          <p:nvPr>
            <p:ph type="sldImg"/>
          </p:nvPr>
        </p:nvSpPr>
        <p:spPr>
          <a:solidFill>
            <a:srgbClr val="FFFFFF"/>
          </a:solidFill>
          <a:ln/>
        </p:spPr>
      </p:sp>
      <p:sp>
        <p:nvSpPr>
          <p:cNvPr id="16387"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1659933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AU" smtClean="0"/>
              <a:t>Click to edit Master subtitle style</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endParaRPr lang="en-AU"/>
          </a:p>
          <a:p>
            <a:pPr>
              <a:defRPr/>
            </a:pPr>
            <a:fld id="{24F8B4E5-8A48-274B-B1BE-32E8E06BB55F}" type="slidenum">
              <a:rPr lang="en-AU"/>
              <a:pPr>
                <a:defRPr/>
              </a:pPr>
              <a:t>‹#›</a:t>
            </a:fld>
            <a:endParaRPr lang="en-AU"/>
          </a:p>
        </p:txBody>
      </p:sp>
    </p:spTree>
    <p:extLst>
      <p:ext uri="{BB962C8B-B14F-4D97-AF65-F5344CB8AC3E}">
        <p14:creationId xmlns:p14="http://schemas.microsoft.com/office/powerpoint/2010/main" val="2622299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endParaRPr lang="en-AU"/>
          </a:p>
          <a:p>
            <a:pPr>
              <a:defRPr/>
            </a:pPr>
            <a:fld id="{879C8DBE-0D48-714F-AD91-B43ADD413FF9}" type="slidenum">
              <a:rPr lang="en-AU"/>
              <a:pPr>
                <a:defRPr/>
              </a:pPr>
              <a:t>‹#›</a:t>
            </a:fld>
            <a:endParaRPr lang="en-AU"/>
          </a:p>
        </p:txBody>
      </p:sp>
    </p:spTree>
    <p:extLst>
      <p:ext uri="{BB962C8B-B14F-4D97-AF65-F5344CB8AC3E}">
        <p14:creationId xmlns:p14="http://schemas.microsoft.com/office/powerpoint/2010/main" val="2540365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476250"/>
            <a:ext cx="2058988" cy="5649913"/>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476250"/>
            <a:ext cx="6029325" cy="5649913"/>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endParaRPr lang="en-AU"/>
          </a:p>
          <a:p>
            <a:pPr>
              <a:defRPr/>
            </a:pPr>
            <a:fld id="{9A300968-842E-8048-8194-66D22442F4A8}" type="slidenum">
              <a:rPr lang="en-AU"/>
              <a:pPr>
                <a:defRPr/>
              </a:pPr>
              <a:t>‹#›</a:t>
            </a:fld>
            <a:endParaRPr lang="en-AU"/>
          </a:p>
        </p:txBody>
      </p:sp>
    </p:spTree>
    <p:extLst>
      <p:ext uri="{BB962C8B-B14F-4D97-AF65-F5344CB8AC3E}">
        <p14:creationId xmlns:p14="http://schemas.microsoft.com/office/powerpoint/2010/main" val="3828445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endParaRPr lang="en-AU"/>
          </a:p>
          <a:p>
            <a:pPr>
              <a:defRPr/>
            </a:pPr>
            <a:fld id="{C253D442-5C25-F04A-9439-9FF40F428506}" type="slidenum">
              <a:rPr lang="en-AU"/>
              <a:pPr>
                <a:defRPr/>
              </a:pPr>
              <a:t>‹#›</a:t>
            </a:fld>
            <a:endParaRPr lang="en-AU"/>
          </a:p>
        </p:txBody>
      </p:sp>
    </p:spTree>
    <p:extLst>
      <p:ext uri="{BB962C8B-B14F-4D97-AF65-F5344CB8AC3E}">
        <p14:creationId xmlns:p14="http://schemas.microsoft.com/office/powerpoint/2010/main" val="2260301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endParaRPr lang="en-AU"/>
          </a:p>
          <a:p>
            <a:pPr>
              <a:defRPr/>
            </a:pPr>
            <a:fld id="{FFC2DDDC-BA10-1446-815E-5B9F26BC9A2A}" type="slidenum">
              <a:rPr lang="en-AU"/>
              <a:pPr>
                <a:defRPr/>
              </a:pPr>
              <a:t>‹#›</a:t>
            </a:fld>
            <a:endParaRPr lang="en-AU"/>
          </a:p>
        </p:txBody>
      </p:sp>
    </p:spTree>
    <p:extLst>
      <p:ext uri="{BB962C8B-B14F-4D97-AF65-F5344CB8AC3E}">
        <p14:creationId xmlns:p14="http://schemas.microsoft.com/office/powerpoint/2010/main" val="2936039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endParaRPr lang="en-AU"/>
          </a:p>
          <a:p>
            <a:pPr>
              <a:defRPr/>
            </a:pPr>
            <a:fld id="{4FAA14AB-1208-3548-B5F1-1C7F25A2B26A}" type="slidenum">
              <a:rPr lang="en-AU"/>
              <a:pPr>
                <a:defRPr/>
              </a:pPr>
              <a:t>‹#›</a:t>
            </a:fld>
            <a:endParaRPr lang="en-AU"/>
          </a:p>
        </p:txBody>
      </p:sp>
    </p:spTree>
    <p:extLst>
      <p:ext uri="{BB962C8B-B14F-4D97-AF65-F5344CB8AC3E}">
        <p14:creationId xmlns:p14="http://schemas.microsoft.com/office/powerpoint/2010/main" val="3873390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endParaRPr lang="en-AU"/>
          </a:p>
          <a:p>
            <a:pPr>
              <a:defRPr/>
            </a:pPr>
            <a:fld id="{4588B703-0C18-D848-B09A-50C074A043B7}" type="slidenum">
              <a:rPr lang="en-AU"/>
              <a:pPr>
                <a:defRPr/>
              </a:pPr>
              <a:t>‹#›</a:t>
            </a:fld>
            <a:endParaRPr lang="en-AU"/>
          </a:p>
        </p:txBody>
      </p:sp>
    </p:spTree>
    <p:extLst>
      <p:ext uri="{BB962C8B-B14F-4D97-AF65-F5344CB8AC3E}">
        <p14:creationId xmlns:p14="http://schemas.microsoft.com/office/powerpoint/2010/main" val="958741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endParaRPr lang="en-AU"/>
          </a:p>
          <a:p>
            <a:pPr>
              <a:defRPr/>
            </a:pPr>
            <a:fld id="{A15CA82C-EC47-654B-8ACB-A17BB1C8E504}" type="slidenum">
              <a:rPr lang="en-AU"/>
              <a:pPr>
                <a:defRPr/>
              </a:pPr>
              <a:t>‹#›</a:t>
            </a:fld>
            <a:endParaRPr lang="en-AU"/>
          </a:p>
        </p:txBody>
      </p:sp>
    </p:spTree>
    <p:extLst>
      <p:ext uri="{BB962C8B-B14F-4D97-AF65-F5344CB8AC3E}">
        <p14:creationId xmlns:p14="http://schemas.microsoft.com/office/powerpoint/2010/main" val="891577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endParaRPr lang="en-AU"/>
          </a:p>
          <a:p>
            <a:pPr>
              <a:defRPr/>
            </a:pPr>
            <a:fld id="{57AA782A-EA77-AD40-AA3A-1029ACD5844F}" type="slidenum">
              <a:rPr lang="en-AU"/>
              <a:pPr>
                <a:defRPr/>
              </a:pPr>
              <a:t>‹#›</a:t>
            </a:fld>
            <a:endParaRPr lang="en-AU"/>
          </a:p>
        </p:txBody>
      </p:sp>
    </p:spTree>
    <p:extLst>
      <p:ext uri="{BB962C8B-B14F-4D97-AF65-F5344CB8AC3E}">
        <p14:creationId xmlns:p14="http://schemas.microsoft.com/office/powerpoint/2010/main" val="3158539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endParaRPr lang="en-AU"/>
          </a:p>
          <a:p>
            <a:pPr>
              <a:defRPr/>
            </a:pPr>
            <a:fld id="{0099AEFD-A1E9-CD43-8807-7B6BD5ADBD27}" type="slidenum">
              <a:rPr lang="en-AU"/>
              <a:pPr>
                <a:defRPr/>
              </a:pPr>
              <a:t>‹#›</a:t>
            </a:fld>
            <a:endParaRPr lang="en-AU"/>
          </a:p>
        </p:txBody>
      </p:sp>
    </p:spTree>
    <p:extLst>
      <p:ext uri="{BB962C8B-B14F-4D97-AF65-F5344CB8AC3E}">
        <p14:creationId xmlns:p14="http://schemas.microsoft.com/office/powerpoint/2010/main" val="12855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AU"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endParaRPr lang="en-AU"/>
          </a:p>
          <a:p>
            <a:pPr>
              <a:defRPr/>
            </a:pPr>
            <a:fld id="{80E99344-25EB-994F-AAF1-66AD14C77B53}" type="slidenum">
              <a:rPr lang="en-AU"/>
              <a:pPr>
                <a:defRPr/>
              </a:pPr>
              <a:t>‹#›</a:t>
            </a:fld>
            <a:endParaRPr lang="en-AU"/>
          </a:p>
        </p:txBody>
      </p:sp>
    </p:spTree>
    <p:extLst>
      <p:ext uri="{BB962C8B-B14F-4D97-AF65-F5344CB8AC3E}">
        <p14:creationId xmlns:p14="http://schemas.microsoft.com/office/powerpoint/2010/main" val="15801173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476250"/>
            <a:ext cx="8229600" cy="66675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smtClean="0"/>
              <a:t>Click to edit Master title style</a:t>
            </a:r>
            <a:endParaRPr lang="en-US"/>
          </a:p>
        </p:txBody>
      </p:sp>
      <p:sp>
        <p:nvSpPr>
          <p:cNvPr id="1027" name="Rectangle 3"/>
          <p:cNvSpPr>
            <a:spLocks noGrp="1" noChangeArrowheads="1"/>
          </p:cNvSpPr>
          <p:nvPr>
            <p:ph type="body" idx="1"/>
          </p:nvPr>
        </p:nvSpPr>
        <p:spPr bwMode="auto">
          <a:xfrm>
            <a:off x="457200" y="1600200"/>
            <a:ext cx="8229600" cy="41148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1032" name="Rectangle 8"/>
          <p:cNvSpPr>
            <a:spLocks noGrp="1" noChangeArrowheads="1"/>
          </p:cNvSpPr>
          <p:nvPr>
            <p:ph type="sldNum" sz="quarter" idx="4"/>
          </p:nvPr>
        </p:nvSpPr>
        <p:spPr bwMode="auto">
          <a:xfrm>
            <a:off x="454025" y="6157913"/>
            <a:ext cx="7334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AU"/>
          </a:p>
          <a:p>
            <a:pPr>
              <a:defRPr/>
            </a:pPr>
            <a:fld id="{5BACF879-4698-A949-BA5C-EF8332E06ABD}" type="slidenum">
              <a:rPr lang="en-AU"/>
              <a:pPr>
                <a:defRPr/>
              </a:pPr>
              <a:t>‹#›</a:t>
            </a:fld>
            <a:endParaRPr lang="en-AU"/>
          </a:p>
        </p:txBody>
      </p:sp>
      <p:sp>
        <p:nvSpPr>
          <p:cNvPr id="1029" name="Line 9"/>
          <p:cNvSpPr>
            <a:spLocks noChangeShapeType="1"/>
          </p:cNvSpPr>
          <p:nvPr/>
        </p:nvSpPr>
        <p:spPr bwMode="auto">
          <a:xfrm>
            <a:off x="452438" y="1125538"/>
            <a:ext cx="8239125" cy="0"/>
          </a:xfrm>
          <a:prstGeom prst="line">
            <a:avLst/>
          </a:prstGeom>
          <a:noFill/>
          <a:ln w="38100">
            <a:solidFill>
              <a:schemeClr val="folHlink"/>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030" name="AutoShape 11" descr="cid:812224603@27012008-0041"/>
          <p:cNvSpPr>
            <a:spLocks noChangeAspect="1" noChangeArrowheads="1"/>
          </p:cNvSpPr>
          <p:nvPr/>
        </p:nvSpPr>
        <p:spPr bwMode="auto">
          <a:xfrm>
            <a:off x="4424363" y="3281363"/>
            <a:ext cx="296862" cy="2968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z="1800"/>
          </a:p>
        </p:txBody>
      </p:sp>
      <p:sp>
        <p:nvSpPr>
          <p:cNvPr id="1031" name="AutoShape 13" descr="cid:812224603@27012008-0041"/>
          <p:cNvSpPr>
            <a:spLocks noChangeAspect="1" noChangeArrowheads="1"/>
          </p:cNvSpPr>
          <p:nvPr/>
        </p:nvSpPr>
        <p:spPr bwMode="auto">
          <a:xfrm>
            <a:off x="4424363" y="3281363"/>
            <a:ext cx="296862" cy="2968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z="1800"/>
          </a:p>
        </p:txBody>
      </p:sp>
      <p:pic>
        <p:nvPicPr>
          <p:cNvPr id="2" name="Picture 1"/>
          <p:cNvPicPr>
            <a:picLocks noChangeAspect="1"/>
          </p:cNvPicPr>
          <p:nvPr userDrawn="1"/>
        </p:nvPicPr>
        <p:blipFill>
          <a:blip r:embed="rId13"/>
          <a:stretch>
            <a:fillRect/>
          </a:stretch>
        </p:blipFill>
        <p:spPr>
          <a:xfrm>
            <a:off x="8316416" y="6069013"/>
            <a:ext cx="571500" cy="65405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sz="2000">
          <a:solidFill>
            <a:schemeClr val="tx1"/>
          </a:solidFill>
          <a:latin typeface="+mj-lt"/>
          <a:ea typeface="ＭＳ Ｐゴシック" charset="-128"/>
          <a:cs typeface="ＭＳ Ｐゴシック" pitchFamily="-110" charset="-128"/>
        </a:defRPr>
      </a:lvl1pPr>
      <a:lvl2pPr algn="ctr" rtl="0" eaLnBrk="1" fontAlgn="base" hangingPunct="1">
        <a:spcBef>
          <a:spcPct val="0"/>
        </a:spcBef>
        <a:spcAft>
          <a:spcPct val="0"/>
        </a:spcAft>
        <a:defRPr sz="2000">
          <a:solidFill>
            <a:schemeClr val="tx1"/>
          </a:solidFill>
          <a:latin typeface="Arial" charset="0"/>
          <a:ea typeface="ＭＳ Ｐゴシック" charset="-128"/>
          <a:cs typeface="ＭＳ Ｐゴシック" pitchFamily="-110" charset="-128"/>
        </a:defRPr>
      </a:lvl2pPr>
      <a:lvl3pPr algn="ctr" rtl="0" eaLnBrk="1" fontAlgn="base" hangingPunct="1">
        <a:spcBef>
          <a:spcPct val="0"/>
        </a:spcBef>
        <a:spcAft>
          <a:spcPct val="0"/>
        </a:spcAft>
        <a:defRPr sz="2000">
          <a:solidFill>
            <a:schemeClr val="tx1"/>
          </a:solidFill>
          <a:latin typeface="Arial" charset="0"/>
          <a:ea typeface="ＭＳ Ｐゴシック" charset="-128"/>
          <a:cs typeface="ＭＳ Ｐゴシック" pitchFamily="-110" charset="-128"/>
        </a:defRPr>
      </a:lvl3pPr>
      <a:lvl4pPr algn="ctr" rtl="0" eaLnBrk="1" fontAlgn="base" hangingPunct="1">
        <a:spcBef>
          <a:spcPct val="0"/>
        </a:spcBef>
        <a:spcAft>
          <a:spcPct val="0"/>
        </a:spcAft>
        <a:defRPr sz="2000">
          <a:solidFill>
            <a:schemeClr val="tx1"/>
          </a:solidFill>
          <a:latin typeface="Arial" charset="0"/>
          <a:ea typeface="ＭＳ Ｐゴシック" charset="-128"/>
          <a:cs typeface="ＭＳ Ｐゴシック" pitchFamily="-110" charset="-128"/>
        </a:defRPr>
      </a:lvl4pPr>
      <a:lvl5pPr algn="ctr" rtl="0" eaLnBrk="1" fontAlgn="base" hangingPunct="1">
        <a:spcBef>
          <a:spcPct val="0"/>
        </a:spcBef>
        <a:spcAft>
          <a:spcPct val="0"/>
        </a:spcAft>
        <a:defRPr sz="2000">
          <a:solidFill>
            <a:schemeClr val="tx1"/>
          </a:solidFill>
          <a:latin typeface="Arial" charset="0"/>
          <a:ea typeface="ＭＳ Ｐゴシック" charset="-128"/>
          <a:cs typeface="ＭＳ Ｐゴシック" pitchFamily="-110" charset="-128"/>
        </a:defRPr>
      </a:lvl5pPr>
      <a:lvl6pPr marL="457200" algn="ctr" rtl="0" eaLnBrk="1" fontAlgn="base" hangingPunct="1">
        <a:spcBef>
          <a:spcPct val="0"/>
        </a:spcBef>
        <a:spcAft>
          <a:spcPct val="0"/>
        </a:spcAft>
        <a:defRPr sz="2000">
          <a:solidFill>
            <a:schemeClr val="tx1"/>
          </a:solidFill>
          <a:latin typeface="Arial" charset="0"/>
        </a:defRPr>
      </a:lvl6pPr>
      <a:lvl7pPr marL="914400" algn="ctr" rtl="0" eaLnBrk="1" fontAlgn="base" hangingPunct="1">
        <a:spcBef>
          <a:spcPct val="0"/>
        </a:spcBef>
        <a:spcAft>
          <a:spcPct val="0"/>
        </a:spcAft>
        <a:defRPr sz="2000">
          <a:solidFill>
            <a:schemeClr val="tx1"/>
          </a:solidFill>
          <a:latin typeface="Arial" charset="0"/>
        </a:defRPr>
      </a:lvl7pPr>
      <a:lvl8pPr marL="1371600" algn="ctr" rtl="0" eaLnBrk="1" fontAlgn="base" hangingPunct="1">
        <a:spcBef>
          <a:spcPct val="0"/>
        </a:spcBef>
        <a:spcAft>
          <a:spcPct val="0"/>
        </a:spcAft>
        <a:defRPr sz="2000">
          <a:solidFill>
            <a:schemeClr val="tx1"/>
          </a:solidFill>
          <a:latin typeface="Arial" charset="0"/>
        </a:defRPr>
      </a:lvl8pPr>
      <a:lvl9pPr marL="1828800" algn="ctr" rtl="0" eaLnBrk="1" fontAlgn="base" hangingPunct="1">
        <a:spcBef>
          <a:spcPct val="0"/>
        </a:spcBef>
        <a:spcAft>
          <a:spcPct val="0"/>
        </a:spcAft>
        <a:defRPr sz="2000">
          <a:solidFill>
            <a:schemeClr val="tx1"/>
          </a:solidFill>
          <a:latin typeface="Arial" charset="0"/>
        </a:defRPr>
      </a:lvl9pPr>
    </p:titleStyle>
    <p:bodyStyle>
      <a:lvl1pPr marL="342900" indent="-342900" algn="l" rtl="0" eaLnBrk="1" fontAlgn="base" hangingPunct="1">
        <a:spcBef>
          <a:spcPct val="20000"/>
        </a:spcBef>
        <a:spcAft>
          <a:spcPct val="0"/>
        </a:spcAft>
        <a:buChar char="•"/>
        <a:defRPr sz="1400">
          <a:solidFill>
            <a:schemeClr val="tx1"/>
          </a:solidFill>
          <a:latin typeface="+mn-lt"/>
          <a:ea typeface="ＭＳ Ｐゴシック" charset="-128"/>
          <a:cs typeface="ＭＳ Ｐゴシック" pitchFamily="-110" charset="-128"/>
        </a:defRPr>
      </a:lvl1pPr>
      <a:lvl2pPr marL="742950" indent="-285750" algn="l" rtl="0" eaLnBrk="1" fontAlgn="base" hangingPunct="1">
        <a:spcBef>
          <a:spcPct val="20000"/>
        </a:spcBef>
        <a:spcAft>
          <a:spcPct val="0"/>
        </a:spcAft>
        <a:buChar char="–"/>
        <a:defRPr sz="1400">
          <a:solidFill>
            <a:schemeClr val="tx1"/>
          </a:solidFill>
          <a:latin typeface="+mn-lt"/>
          <a:ea typeface="ＭＳ Ｐゴシック" charset="-128"/>
        </a:defRPr>
      </a:lvl2pPr>
      <a:lvl3pPr marL="1143000" indent="-228600" algn="l" rtl="0" eaLnBrk="1" fontAlgn="base" hangingPunct="1">
        <a:spcBef>
          <a:spcPct val="20000"/>
        </a:spcBef>
        <a:spcAft>
          <a:spcPct val="0"/>
        </a:spcAft>
        <a:buChar char="•"/>
        <a:defRPr sz="1400">
          <a:solidFill>
            <a:schemeClr val="tx1"/>
          </a:solidFill>
          <a:latin typeface="+mn-lt"/>
          <a:ea typeface="ＭＳ Ｐゴシック" charset="-128"/>
        </a:defRPr>
      </a:lvl3pPr>
      <a:lvl4pPr marL="1600200" indent="-228600" algn="l" rtl="0" eaLnBrk="1" fontAlgn="base" hangingPunct="1">
        <a:spcBef>
          <a:spcPct val="20000"/>
        </a:spcBef>
        <a:spcAft>
          <a:spcPct val="0"/>
        </a:spcAft>
        <a:buChar char="–"/>
        <a:defRPr sz="1400">
          <a:solidFill>
            <a:schemeClr val="tx1"/>
          </a:solidFill>
          <a:latin typeface="+mn-lt"/>
          <a:ea typeface="ＭＳ Ｐゴシック" charset="-128"/>
        </a:defRPr>
      </a:lvl4pPr>
      <a:lvl5pPr marL="2057400" indent="-228600" algn="l" rtl="0" eaLnBrk="1" fontAlgn="base" hangingPunct="1">
        <a:spcBef>
          <a:spcPct val="20000"/>
        </a:spcBef>
        <a:spcAft>
          <a:spcPct val="0"/>
        </a:spcAft>
        <a:buChar char="»"/>
        <a:defRPr sz="1400">
          <a:solidFill>
            <a:schemeClr val="tx1"/>
          </a:solidFill>
          <a:latin typeface="+mn-lt"/>
          <a:ea typeface="ＭＳ Ｐゴシック" charset="-128"/>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1" name="TextBox 3"/>
          <p:cNvSpPr txBox="1">
            <a:spLocks noChangeArrowheads="1"/>
          </p:cNvSpPr>
          <p:nvPr/>
        </p:nvSpPr>
        <p:spPr bwMode="auto">
          <a:xfrm>
            <a:off x="6934200" y="5791200"/>
            <a:ext cx="1865527" cy="9233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eaLnBrk="1" hangingPunct="1"/>
            <a:endParaRPr lang="en-US" sz="1800" dirty="0" smtClean="0"/>
          </a:p>
          <a:p>
            <a:pPr eaLnBrk="1" hangingPunct="1"/>
            <a:r>
              <a:rPr lang="en-US" sz="1800" dirty="0" smtClean="0"/>
              <a:t>Bruce </a:t>
            </a:r>
            <a:r>
              <a:rPr lang="en-US" sz="1800" dirty="0"/>
              <a:t>Mountain</a:t>
            </a:r>
          </a:p>
          <a:p>
            <a:pPr eaLnBrk="1" hangingPunct="1"/>
            <a:r>
              <a:rPr lang="en-US" sz="1800" b="1" dirty="0"/>
              <a:t>Director</a:t>
            </a:r>
            <a:endParaRPr lang="en-US" sz="1800" dirty="0"/>
          </a:p>
        </p:txBody>
      </p:sp>
      <p:sp>
        <p:nvSpPr>
          <p:cNvPr id="15362" name="Rectangle 2"/>
          <p:cNvSpPr>
            <a:spLocks noChangeArrowheads="1"/>
          </p:cNvSpPr>
          <p:nvPr/>
        </p:nvSpPr>
        <p:spPr bwMode="auto">
          <a:xfrm>
            <a:off x="683568" y="3717032"/>
            <a:ext cx="7772400" cy="1470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dirty="0" smtClean="0"/>
          </a:p>
          <a:p>
            <a:pPr algn="ctr"/>
            <a:r>
              <a:rPr lang="en-AU" sz="2800" dirty="0"/>
              <a:t>Regulatory arrangements for the cost of capital and tax in the regulation of Victorian water companies: issues and ideas </a:t>
            </a:r>
            <a:endParaRPr lang="en-US" sz="2800" dirty="0"/>
          </a:p>
          <a:p>
            <a:pPr algn="ctr"/>
            <a:endParaRPr lang="en-US" sz="2800" dirty="0"/>
          </a:p>
          <a:p>
            <a:pPr algn="ctr"/>
            <a:endParaRPr lang="en-US" sz="2800" dirty="0" smtClean="0"/>
          </a:p>
          <a:p>
            <a:pPr algn="ctr"/>
            <a:r>
              <a:rPr lang="en-US" sz="2000" dirty="0" smtClean="0"/>
              <a:t>Prepared for the Essential Services Commission </a:t>
            </a:r>
          </a:p>
          <a:p>
            <a:pPr algn="ctr"/>
            <a:r>
              <a:rPr lang="en-US" sz="2000" dirty="0" smtClean="0"/>
              <a:t>Melbourne</a:t>
            </a:r>
          </a:p>
          <a:p>
            <a:pPr algn="ctr"/>
            <a:endParaRPr lang="en-US" sz="2000" dirty="0" smtClean="0"/>
          </a:p>
          <a:p>
            <a:pPr algn="ctr"/>
            <a:r>
              <a:rPr lang="en-US" sz="2000" dirty="0" smtClean="0"/>
              <a:t>18 September </a:t>
            </a:r>
            <a:r>
              <a:rPr lang="en-US" sz="2000" dirty="0" smtClean="0"/>
              <a:t>2015</a:t>
            </a:r>
            <a:endParaRPr lang="en-US" sz="2000" dirty="0" smtClean="0"/>
          </a:p>
          <a:p>
            <a:pPr algn="ctr"/>
            <a:endParaRPr lang="en-US" sz="2800" dirty="0"/>
          </a:p>
          <a:p>
            <a:pPr algn="ctr"/>
            <a:endParaRPr lang="en-US" sz="2000" dirty="0" smtClean="0"/>
          </a:p>
          <a:p>
            <a:pPr algn="ctr"/>
            <a:endParaRPr lang="en-US" sz="2000" dirty="0"/>
          </a:p>
          <a:p>
            <a:pPr algn="ctr"/>
            <a:endParaRPr lang="en-US" sz="2000" dirty="0" smtClean="0"/>
          </a:p>
          <a:p>
            <a:pPr algn="ctr"/>
            <a:endParaRPr lang="en-US" sz="2000" dirty="0">
              <a:latin typeface="Book Antiqua" charset="0"/>
            </a:endParaRPr>
          </a:p>
        </p:txBody>
      </p:sp>
      <p:pic>
        <p:nvPicPr>
          <p:cNvPr id="2" name="Picture 1"/>
          <p:cNvPicPr>
            <a:picLocks noChangeAspect="1"/>
          </p:cNvPicPr>
          <p:nvPr/>
        </p:nvPicPr>
        <p:blipFill>
          <a:blip r:embed="rId3"/>
          <a:stretch>
            <a:fillRect/>
          </a:stretch>
        </p:blipFill>
        <p:spPr>
          <a:xfrm>
            <a:off x="7524328" y="260648"/>
            <a:ext cx="1143000" cy="13081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Issues and Ideas</a:t>
            </a:r>
            <a:endParaRPr lang="en-US" dirty="0"/>
          </a:p>
        </p:txBody>
      </p:sp>
      <p:sp>
        <p:nvSpPr>
          <p:cNvPr id="3" name="Content Placeholder 2"/>
          <p:cNvSpPr>
            <a:spLocks noGrp="1"/>
          </p:cNvSpPr>
          <p:nvPr>
            <p:ph idx="1"/>
          </p:nvPr>
        </p:nvSpPr>
        <p:spPr/>
        <p:txBody>
          <a:bodyPr/>
          <a:lstStyle/>
          <a:p>
            <a:r>
              <a:rPr lang="en-US" dirty="0" smtClean="0"/>
              <a:t>VIC water approach assumes privately owned companies:</a:t>
            </a:r>
          </a:p>
          <a:p>
            <a:endParaRPr lang="en-US" dirty="0" smtClean="0"/>
          </a:p>
          <a:p>
            <a:pPr lvl="1"/>
            <a:r>
              <a:rPr lang="en-US" dirty="0" smtClean="0"/>
              <a:t>In setting regulatory allowances, government and privately owned firms have incentive to argue for generous allowance for tax. </a:t>
            </a:r>
          </a:p>
          <a:p>
            <a:pPr lvl="1"/>
            <a:r>
              <a:rPr lang="en-US" dirty="0" smtClean="0"/>
              <a:t>But, only privative firms have incentive to reduce actual tax (governments collect pre-tax profit so firm has no incentive to reduce tax).</a:t>
            </a:r>
          </a:p>
          <a:p>
            <a:pPr lvl="1"/>
            <a:r>
              <a:rPr lang="en-US" dirty="0" smtClean="0"/>
              <a:t>If no incentive to reduce (and no impact to consumer if reduced) why not simply allow actual income-tax as pass-through in regulated revenue determination?</a:t>
            </a:r>
          </a:p>
          <a:p>
            <a:pPr lvl="1"/>
            <a:endParaRPr lang="en-US" dirty="0"/>
          </a:p>
          <a:p>
            <a:r>
              <a:rPr lang="en-US" dirty="0" smtClean="0"/>
              <a:t>Ownership-dependent tax </a:t>
            </a:r>
            <a:r>
              <a:rPr lang="en-US" dirty="0" err="1" smtClean="0"/>
              <a:t>minimisation</a:t>
            </a:r>
            <a:r>
              <a:rPr lang="en-US" dirty="0" smtClean="0"/>
              <a:t> incentives, are only part of the issue. If there is a big difference between regulatory and statutory asset value, use of “statutory” tax rather than “regulatory” tax can result in big price differences.</a:t>
            </a:r>
          </a:p>
          <a:p>
            <a:endParaRPr lang="en-US" dirty="0"/>
          </a:p>
          <a:p>
            <a:r>
              <a:rPr lang="en-US" dirty="0" smtClean="0"/>
              <a:t>Indeed, </a:t>
            </a:r>
            <a:r>
              <a:rPr lang="en-AU" dirty="0"/>
              <a:t>had the actual (statutory) tax been </a:t>
            </a:r>
            <a:r>
              <a:rPr lang="en-AU" dirty="0" smtClean="0"/>
              <a:t>pass-through in </a:t>
            </a:r>
            <a:r>
              <a:rPr lang="en-AU" dirty="0"/>
              <a:t>regulated revenues, </a:t>
            </a:r>
            <a:r>
              <a:rPr lang="en-AU" dirty="0" smtClean="0"/>
              <a:t>water prices in VIC (</a:t>
            </a:r>
            <a:r>
              <a:rPr lang="en-AU" dirty="0" err="1" smtClean="0"/>
              <a:t>metropolian</a:t>
            </a:r>
            <a:r>
              <a:rPr lang="en-AU" dirty="0" smtClean="0"/>
              <a:t> areas) would </a:t>
            </a:r>
            <a:r>
              <a:rPr lang="en-AU" dirty="0"/>
              <a:t>have been </a:t>
            </a:r>
            <a:r>
              <a:rPr lang="en-AU" dirty="0" smtClean="0"/>
              <a:t>higher. </a:t>
            </a:r>
            <a:endParaRPr lang="en-US"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10</a:t>
            </a:fld>
            <a:endParaRPr lang="en-AU"/>
          </a:p>
        </p:txBody>
      </p:sp>
    </p:spTree>
    <p:extLst>
      <p:ext uri="{BB962C8B-B14F-4D97-AF65-F5344CB8AC3E}">
        <p14:creationId xmlns:p14="http://schemas.microsoft.com/office/powerpoint/2010/main" val="233599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to do?</a:t>
            </a:r>
            <a:endParaRPr lang="en-US" dirty="0"/>
          </a:p>
        </p:txBody>
      </p:sp>
      <p:sp>
        <p:nvSpPr>
          <p:cNvPr id="3" name="Content Placeholder 2"/>
          <p:cNvSpPr>
            <a:spLocks noGrp="1"/>
          </p:cNvSpPr>
          <p:nvPr>
            <p:ph idx="1"/>
          </p:nvPr>
        </p:nvSpPr>
        <p:spPr/>
        <p:txBody>
          <a:bodyPr/>
          <a:lstStyle/>
          <a:p>
            <a:r>
              <a:rPr lang="en-AU" dirty="0"/>
              <a:t>Taking these considerations into account</a:t>
            </a:r>
            <a:r>
              <a:rPr lang="en-AU" dirty="0" smtClean="0"/>
              <a:t>, we think </a:t>
            </a:r>
            <a:r>
              <a:rPr lang="en-AU" dirty="0"/>
              <a:t>the case for </a:t>
            </a:r>
            <a:r>
              <a:rPr lang="en-AU" dirty="0" smtClean="0"/>
              <a:t>changing the current arrangement reduces to whether the </a:t>
            </a:r>
            <a:r>
              <a:rPr lang="en-AU" dirty="0"/>
              <a:t>current approach is resulting in undue effort by the regulator, the companies and </a:t>
            </a:r>
            <a:r>
              <a:rPr lang="en-AU" dirty="0" smtClean="0"/>
              <a:t>consumers, </a:t>
            </a:r>
            <a:r>
              <a:rPr lang="en-AU" dirty="0"/>
              <a:t>on tax </a:t>
            </a:r>
            <a:r>
              <a:rPr lang="en-AU" dirty="0" smtClean="0"/>
              <a:t>issues.</a:t>
            </a:r>
          </a:p>
          <a:p>
            <a:pPr marL="0" indent="0">
              <a:buNone/>
            </a:pPr>
            <a:endParaRPr lang="en-AU" dirty="0"/>
          </a:p>
          <a:p>
            <a:r>
              <a:rPr lang="en-AU" dirty="0" smtClean="0"/>
              <a:t>In electricity, the implementation of the post-tax approach has led to arcane argument on dividend imputation. This has added substantial transaction costs (ultimately borne by consumers), degraded the quality of the regulatory discourse and distracted regulators, companies and consumers from more worthwhile things. </a:t>
            </a:r>
          </a:p>
          <a:p>
            <a:endParaRPr lang="en-AU" dirty="0"/>
          </a:p>
          <a:p>
            <a:r>
              <a:rPr lang="en-AU" dirty="0" smtClean="0"/>
              <a:t>If the Victorian water regulatory debate falls into the same trap, we would suggest reconsideration of the use of a pre-tax WACC with adjustments for dividend imputation and differences between statutory and regulatory asset valuation. </a:t>
            </a:r>
          </a:p>
          <a:p>
            <a:endParaRPr lang="en-AU"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11</a:t>
            </a:fld>
            <a:endParaRPr lang="en-AU"/>
          </a:p>
        </p:txBody>
      </p:sp>
    </p:spTree>
    <p:extLst>
      <p:ext uri="{BB962C8B-B14F-4D97-AF65-F5344CB8AC3E}">
        <p14:creationId xmlns:p14="http://schemas.microsoft.com/office/powerpoint/2010/main" val="19154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Dividends</a:t>
            </a:r>
            <a:endParaRPr lang="en-US" dirty="0"/>
          </a:p>
        </p:txBody>
      </p:sp>
      <p:sp>
        <p:nvSpPr>
          <p:cNvPr id="3" name="Content Placeholder 2"/>
          <p:cNvSpPr>
            <a:spLocks noGrp="1"/>
          </p:cNvSpPr>
          <p:nvPr>
            <p:ph idx="1"/>
          </p:nvPr>
        </p:nvSpPr>
        <p:spPr>
          <a:xfrm>
            <a:off x="454025" y="1163728"/>
            <a:ext cx="8229600" cy="4114800"/>
          </a:xfrm>
        </p:spPr>
        <p:txBody>
          <a:bodyPr/>
          <a:lstStyle/>
          <a:p>
            <a:r>
              <a:rPr lang="en-AU" dirty="0"/>
              <a:t>Between 2005/6 and </a:t>
            </a:r>
            <a:r>
              <a:rPr lang="en-AU" dirty="0" smtClean="0"/>
              <a:t>2013/14, </a:t>
            </a:r>
            <a:r>
              <a:rPr lang="en-AU" dirty="0"/>
              <a:t>Victorian water businesses delivered after tax-profits of around $2.2bn, paid dividends to the Government of around $1.4bn and so left retained earnings of around $0.8bn. Almost half of all profits and dividends came from Melbourne Water with almost all of the remaining from the other three metropolitan water companies. </a:t>
            </a:r>
            <a:endParaRPr lang="en-AU" dirty="0" smtClean="0"/>
          </a:p>
          <a:p>
            <a:endParaRPr lang="en-AU" dirty="0"/>
          </a:p>
          <a:p>
            <a:r>
              <a:rPr lang="en-US" dirty="0"/>
              <a:t>R</a:t>
            </a:r>
            <a:r>
              <a:rPr lang="en-US" dirty="0" smtClean="0"/>
              <a:t>egional </a:t>
            </a:r>
            <a:r>
              <a:rPr lang="en-US" dirty="0"/>
              <a:t>water companies have paid very small dividends, and the rural water companies </a:t>
            </a:r>
            <a:r>
              <a:rPr lang="en-US" dirty="0" smtClean="0"/>
              <a:t>none, reflecting much lower </a:t>
            </a:r>
            <a:r>
              <a:rPr lang="en-US" dirty="0"/>
              <a:t>profits than the metropolitan </a:t>
            </a:r>
            <a:r>
              <a:rPr lang="en-US" dirty="0" smtClean="0"/>
              <a:t>companies – because much </a:t>
            </a:r>
            <a:r>
              <a:rPr lang="en-US" dirty="0"/>
              <a:t>higher statutory than regulatory asset values and hence much higher statutory than regulatory depreciation. </a:t>
            </a:r>
            <a:endParaRPr lang="en-US" dirty="0" smtClean="0"/>
          </a:p>
          <a:p>
            <a:endParaRPr lang="en-US" dirty="0"/>
          </a:p>
          <a:p>
            <a:r>
              <a:rPr lang="en-US" dirty="0" smtClean="0"/>
              <a:t>Higher </a:t>
            </a:r>
            <a:r>
              <a:rPr lang="en-US" dirty="0"/>
              <a:t>statutory depreciation combined with no or very low dividends </a:t>
            </a:r>
            <a:r>
              <a:rPr lang="en-US" dirty="0" smtClean="0"/>
              <a:t>is likely to result in higher cash reserves (or more rapid repayment of debt). This might weaken </a:t>
            </a:r>
            <a:r>
              <a:rPr lang="en-US" dirty="0"/>
              <a:t>the companies’ budgetary discipline and hence </a:t>
            </a:r>
            <a:r>
              <a:rPr lang="en-US" dirty="0" smtClean="0"/>
              <a:t>spending efficiency.  </a:t>
            </a:r>
            <a:r>
              <a:rPr lang="en-US" dirty="0"/>
              <a:t>Regulatory involvement in the water companies’ dividend policy may however undermine managerial discretion and directors’ fiduciary accountability. </a:t>
            </a:r>
            <a:endParaRPr lang="en-AU" dirty="0"/>
          </a:p>
          <a:p>
            <a:endParaRPr lang="en-AU" dirty="0"/>
          </a:p>
          <a:p>
            <a:r>
              <a:rPr lang="en-US" dirty="0" smtClean="0"/>
              <a:t>Prima </a:t>
            </a:r>
            <a:r>
              <a:rPr lang="en-US" dirty="0"/>
              <a:t>facie the evidence on </a:t>
            </a:r>
            <a:r>
              <a:rPr lang="en-US" dirty="0" smtClean="0"/>
              <a:t>Vic-wide aggregate water sector dividends </a:t>
            </a:r>
            <a:r>
              <a:rPr lang="en-US" dirty="0"/>
              <a:t>against aggregate retained earnings (the former well within the latter) does not suggest financial risk attributable to excessive payouts. </a:t>
            </a:r>
            <a:endParaRPr lang="en-US" dirty="0" smtClean="0"/>
          </a:p>
          <a:p>
            <a:endParaRPr lang="en-US" dirty="0"/>
          </a:p>
          <a:p>
            <a:r>
              <a:rPr lang="en-US" dirty="0" smtClean="0"/>
              <a:t>The </a:t>
            </a:r>
            <a:r>
              <a:rPr lang="en-US" dirty="0"/>
              <a:t>picture of retained cash </a:t>
            </a:r>
            <a:r>
              <a:rPr lang="en-US" dirty="0" smtClean="0"/>
              <a:t>surpluses for </a:t>
            </a:r>
            <a:r>
              <a:rPr lang="en-US" dirty="0"/>
              <a:t>the rural and regional water companies </a:t>
            </a:r>
            <a:r>
              <a:rPr lang="en-US" dirty="0" smtClean="0"/>
              <a:t>is </a:t>
            </a:r>
            <a:r>
              <a:rPr lang="en-US" dirty="0"/>
              <a:t>not clear. Information on this would be helpful in considering any change to regulatory authority with respect to </a:t>
            </a:r>
            <a:r>
              <a:rPr lang="en-US" dirty="0" smtClean="0"/>
              <a:t>company dividend </a:t>
            </a:r>
            <a:r>
              <a:rPr lang="en-US" dirty="0"/>
              <a:t>policy. </a:t>
            </a:r>
            <a:endParaRPr lang="en-AU" dirty="0"/>
          </a:p>
          <a:p>
            <a:endParaRPr lang="en-US"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12</a:t>
            </a:fld>
            <a:endParaRPr lang="en-AU"/>
          </a:p>
        </p:txBody>
      </p:sp>
    </p:spTree>
    <p:extLst>
      <p:ext uri="{BB962C8B-B14F-4D97-AF65-F5344CB8AC3E}">
        <p14:creationId xmlns:p14="http://schemas.microsoft.com/office/powerpoint/2010/main" val="642774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67544" y="1268760"/>
            <a:ext cx="8229600" cy="4114800"/>
          </a:xfrm>
        </p:spPr>
        <p:txBody>
          <a:bodyPr/>
          <a:lstStyle/>
          <a:p>
            <a:endParaRPr lang="en-US" sz="1800" dirty="0" smtClean="0"/>
          </a:p>
          <a:p>
            <a:endParaRPr lang="en-US" sz="1800" dirty="0"/>
          </a:p>
          <a:p>
            <a:endParaRPr lang="en-US" sz="1800" dirty="0" smtClean="0"/>
          </a:p>
          <a:p>
            <a:endParaRPr lang="en-US" sz="1800" dirty="0"/>
          </a:p>
          <a:p>
            <a:endParaRPr lang="en-US" sz="1800"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2</a:t>
            </a:fld>
            <a:endParaRPr lang="en-AU"/>
          </a:p>
        </p:txBody>
      </p:sp>
      <p:sp>
        <p:nvSpPr>
          <p:cNvPr id="6" name="TextBox 5"/>
          <p:cNvSpPr txBox="1"/>
          <p:nvPr/>
        </p:nvSpPr>
        <p:spPr>
          <a:xfrm>
            <a:off x="467544" y="1268760"/>
            <a:ext cx="8208912" cy="3046988"/>
          </a:xfrm>
          <a:prstGeom prst="rect">
            <a:avLst/>
          </a:prstGeom>
          <a:noFill/>
        </p:spPr>
        <p:txBody>
          <a:bodyPr wrap="square" rtlCol="0">
            <a:spAutoFit/>
          </a:bodyPr>
          <a:lstStyle/>
          <a:p>
            <a:endParaRPr lang="en-US" sz="2000" dirty="0" smtClean="0"/>
          </a:p>
          <a:p>
            <a:endParaRPr lang="en-US" sz="2000" dirty="0"/>
          </a:p>
          <a:p>
            <a:endParaRPr lang="en-US" sz="2000" dirty="0" smtClean="0"/>
          </a:p>
          <a:p>
            <a:endParaRPr lang="en-US" sz="2000" dirty="0" smtClean="0"/>
          </a:p>
          <a:p>
            <a:endParaRPr lang="en-US" dirty="0"/>
          </a:p>
          <a:p>
            <a:pPr marL="285750" indent="-285750">
              <a:buFont typeface="Arial" charset="0"/>
              <a:buChar char="•"/>
            </a:pPr>
            <a:r>
              <a:rPr lang="en-US" sz="1400" dirty="0" smtClean="0"/>
              <a:t>Equity</a:t>
            </a:r>
          </a:p>
          <a:p>
            <a:pPr marL="285750" indent="-285750">
              <a:buFont typeface="Arial" charset="0"/>
              <a:buChar char="•"/>
            </a:pPr>
            <a:endParaRPr lang="en-US" dirty="0"/>
          </a:p>
          <a:p>
            <a:pPr marL="285750" indent="-285750">
              <a:buFont typeface="Arial" charset="0"/>
              <a:buChar char="•"/>
            </a:pPr>
            <a:r>
              <a:rPr lang="en-US" sz="1400" dirty="0" smtClean="0"/>
              <a:t>Debt</a:t>
            </a:r>
          </a:p>
          <a:p>
            <a:pPr marL="285750" indent="-285750">
              <a:buFont typeface="Arial" charset="0"/>
              <a:buChar char="•"/>
            </a:pPr>
            <a:endParaRPr lang="en-US" dirty="0"/>
          </a:p>
          <a:p>
            <a:pPr marL="285750" indent="-285750">
              <a:buFont typeface="Arial" charset="0"/>
              <a:buChar char="•"/>
            </a:pPr>
            <a:r>
              <a:rPr lang="en-US" sz="1400" dirty="0" smtClean="0"/>
              <a:t>Income tax</a:t>
            </a:r>
          </a:p>
          <a:p>
            <a:pPr marL="285750" indent="-285750">
              <a:buFont typeface="Arial" charset="0"/>
              <a:buChar char="•"/>
            </a:pPr>
            <a:endParaRPr lang="en-US" dirty="0"/>
          </a:p>
          <a:p>
            <a:pPr marL="285750" indent="-285750">
              <a:buFont typeface="Arial" charset="0"/>
              <a:buChar char="•"/>
            </a:pPr>
            <a:r>
              <a:rPr lang="en-US" sz="1400" dirty="0" smtClean="0"/>
              <a:t>Dividends</a:t>
            </a:r>
            <a:endParaRPr lang="en-US" sz="1400" dirty="0" smtClean="0"/>
          </a:p>
        </p:txBody>
      </p:sp>
    </p:spTree>
    <p:extLst>
      <p:ext uri="{BB962C8B-B14F-4D97-AF65-F5344CB8AC3E}">
        <p14:creationId xmlns:p14="http://schemas.microsoft.com/office/powerpoint/2010/main" val="1667157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Equity: description of current arrangements</a:t>
            </a:r>
            <a:endParaRPr lang="en-US" dirty="0"/>
          </a:p>
        </p:txBody>
      </p:sp>
      <p:sp>
        <p:nvSpPr>
          <p:cNvPr id="3" name="Content Placeholder 2"/>
          <p:cNvSpPr>
            <a:spLocks noGrp="1"/>
          </p:cNvSpPr>
          <p:nvPr>
            <p:ph idx="1"/>
          </p:nvPr>
        </p:nvSpPr>
        <p:spPr>
          <a:xfrm>
            <a:off x="443696" y="1268760"/>
            <a:ext cx="8229600" cy="4114800"/>
          </a:xfrm>
        </p:spPr>
        <p:txBody>
          <a:bodyPr/>
          <a:lstStyle/>
          <a:p>
            <a:r>
              <a:rPr lang="en-US" dirty="0" smtClean="0"/>
              <a:t>Water, VIC:</a:t>
            </a:r>
          </a:p>
          <a:p>
            <a:pPr lvl="1"/>
            <a:r>
              <a:rPr lang="en-US" dirty="0" smtClean="0"/>
              <a:t>Assumes private ownership &amp; 40% of capital as equity</a:t>
            </a:r>
          </a:p>
          <a:p>
            <a:pPr lvl="1"/>
            <a:r>
              <a:rPr lang="en-US" dirty="0" smtClean="0"/>
              <a:t>Capital Asset Pricing Model (exact CAPM model unspecified)</a:t>
            </a:r>
          </a:p>
          <a:p>
            <a:pPr lvl="1"/>
            <a:r>
              <a:rPr lang="en-US" dirty="0" smtClean="0"/>
              <a:t>Theoretical and empirical analysis of Beta &amp; Market Risk Premium in 2004 energy review</a:t>
            </a:r>
          </a:p>
          <a:p>
            <a:endParaRPr lang="en-US" dirty="0"/>
          </a:p>
          <a:p>
            <a:r>
              <a:rPr lang="en-US" dirty="0" smtClean="0"/>
              <a:t>Elsewhere, Australia:</a:t>
            </a:r>
          </a:p>
          <a:p>
            <a:pPr lvl="1"/>
            <a:r>
              <a:rPr lang="en-US" dirty="0" smtClean="0"/>
              <a:t>Similar, fundamentally, to approach adopted in Vic Water. But greater </a:t>
            </a:r>
            <a:r>
              <a:rPr lang="en-US" dirty="0" err="1" smtClean="0"/>
              <a:t>endeavour</a:t>
            </a:r>
            <a:r>
              <a:rPr lang="en-US" dirty="0" smtClean="0"/>
              <a:t> in electricity (particularly AER) to find the “right” Beta and MRP.	</a:t>
            </a:r>
          </a:p>
          <a:p>
            <a:endParaRPr lang="en-US" dirty="0"/>
          </a:p>
          <a:p>
            <a:r>
              <a:rPr lang="en-US" dirty="0" smtClean="0"/>
              <a:t>UK (for non-investor owned utilities and quasi-monopolies)</a:t>
            </a:r>
          </a:p>
          <a:p>
            <a:pPr lvl="1"/>
            <a:r>
              <a:rPr lang="en-US" dirty="0" smtClean="0"/>
              <a:t>Royal Mail: CAPM initially then return on sales;</a:t>
            </a:r>
          </a:p>
          <a:p>
            <a:pPr lvl="1"/>
            <a:r>
              <a:rPr lang="en-US" dirty="0" smtClean="0"/>
              <a:t>Scottish Mail, Network Rail, Northern Ireland Water: CAPM</a:t>
            </a:r>
          </a:p>
          <a:p>
            <a:pPr lvl="1"/>
            <a:r>
              <a:rPr lang="en-US" dirty="0" smtClean="0"/>
              <a:t>Like ESC, little attention to financial economics theory and empirics in defining Beta or MRP. Mostly about looking at decisions of other regulators and comparing relative </a:t>
            </a:r>
            <a:r>
              <a:rPr lang="en-US" dirty="0" err="1" smtClean="0"/>
              <a:t>sectoral</a:t>
            </a:r>
            <a:r>
              <a:rPr lang="en-US" dirty="0" smtClean="0"/>
              <a:t> risk. </a:t>
            </a:r>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3</a:t>
            </a:fld>
            <a:endParaRPr lang="en-AU"/>
          </a:p>
        </p:txBody>
      </p:sp>
    </p:spTree>
    <p:extLst>
      <p:ext uri="{BB962C8B-B14F-4D97-AF65-F5344CB8AC3E}">
        <p14:creationId xmlns:p14="http://schemas.microsoft.com/office/powerpoint/2010/main" val="345781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Equity: Issues and Ideas </a:t>
            </a:r>
            <a:endParaRPr lang="en-US" dirty="0"/>
          </a:p>
        </p:txBody>
      </p:sp>
      <p:sp>
        <p:nvSpPr>
          <p:cNvPr id="3" name="Content Placeholder 2"/>
          <p:cNvSpPr>
            <a:spLocks noGrp="1"/>
          </p:cNvSpPr>
          <p:nvPr>
            <p:ph idx="1"/>
          </p:nvPr>
        </p:nvSpPr>
        <p:spPr>
          <a:xfrm>
            <a:off x="454025" y="1412776"/>
            <a:ext cx="8229600" cy="4114800"/>
          </a:xfrm>
        </p:spPr>
        <p:txBody>
          <a:bodyPr/>
          <a:lstStyle/>
          <a:p>
            <a:r>
              <a:rPr lang="en-US" dirty="0" smtClean="0"/>
              <a:t>Vic arrangement assumes Government prices equity in operating businesses it owns, in the same way that private investors would. </a:t>
            </a:r>
            <a:endParaRPr lang="en-US" dirty="0"/>
          </a:p>
          <a:p>
            <a:endParaRPr lang="en-US" dirty="0" smtClean="0"/>
          </a:p>
          <a:p>
            <a:r>
              <a:rPr lang="en-US" dirty="0" smtClean="0"/>
              <a:t>Many reasons why this assumption </a:t>
            </a:r>
            <a:r>
              <a:rPr lang="en-US" dirty="0"/>
              <a:t>is </a:t>
            </a:r>
            <a:r>
              <a:rPr lang="en-US" dirty="0" smtClean="0"/>
              <a:t>wrong:</a:t>
            </a:r>
          </a:p>
          <a:p>
            <a:endParaRPr lang="en-US" dirty="0" smtClean="0"/>
          </a:p>
          <a:p>
            <a:pPr lvl="1"/>
            <a:r>
              <a:rPr lang="en-US" dirty="0" smtClean="0"/>
              <a:t>Government collects pre-tax return and private investors collect post-tax return;</a:t>
            </a:r>
          </a:p>
          <a:p>
            <a:pPr lvl="1"/>
            <a:r>
              <a:rPr lang="en-US" dirty="0" smtClean="0"/>
              <a:t>Government sets “not for profit” objective for several companies;</a:t>
            </a:r>
          </a:p>
          <a:p>
            <a:pPr lvl="1"/>
            <a:r>
              <a:rPr lang="en-US" dirty="0" smtClean="0"/>
              <a:t>Government values (and is willing to contribute towards) lower prices in the country;</a:t>
            </a:r>
          </a:p>
          <a:p>
            <a:pPr lvl="1"/>
            <a:r>
              <a:rPr lang="en-US" dirty="0" smtClean="0"/>
              <a:t>Government also obtains (non-pecuniary) rewards from water businesses it owns (environmental protection, community cohesion, jobs, political support). This can be expressed, typically, in a lower (financial return) requirement.</a:t>
            </a:r>
          </a:p>
          <a:p>
            <a:pPr lvl="1"/>
            <a:endParaRPr lang="en-US" dirty="0" smtClean="0"/>
          </a:p>
          <a:p>
            <a:r>
              <a:rPr lang="en-US" dirty="0" smtClean="0"/>
              <a:t>Assumption of private ownership and use of CAPM provides a reducible methodology for pricing equity. But the underlying assumption for this approach - that Government requires same return as private sector is wrong. </a:t>
            </a:r>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4</a:t>
            </a:fld>
            <a:endParaRPr lang="en-AU"/>
          </a:p>
        </p:txBody>
      </p:sp>
    </p:spTree>
    <p:extLst>
      <p:ext uri="{BB962C8B-B14F-4D97-AF65-F5344CB8AC3E}">
        <p14:creationId xmlns:p14="http://schemas.microsoft.com/office/powerpoint/2010/main" val="942838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to do?</a:t>
            </a:r>
            <a:endParaRPr lang="en-US" dirty="0"/>
          </a:p>
        </p:txBody>
      </p:sp>
      <p:sp>
        <p:nvSpPr>
          <p:cNvPr id="3" name="Content Placeholder 2"/>
          <p:cNvSpPr>
            <a:spLocks noGrp="1"/>
          </p:cNvSpPr>
          <p:nvPr>
            <p:ph idx="1"/>
          </p:nvPr>
        </p:nvSpPr>
        <p:spPr>
          <a:xfrm>
            <a:off x="454025" y="1196752"/>
            <a:ext cx="8229600" cy="4114800"/>
          </a:xfrm>
        </p:spPr>
        <p:txBody>
          <a:bodyPr/>
          <a:lstStyle/>
          <a:p>
            <a:r>
              <a:rPr lang="en-US" dirty="0" smtClean="0"/>
              <a:t>Government could set the return it requires for the equity it provides: This is, implicitly if not explicitly, the long standing approach before creation of regulatory agencies. But Gov. understandably reluctant to do this after creation of economic regulators.</a:t>
            </a:r>
          </a:p>
          <a:p>
            <a:endParaRPr lang="en-US" dirty="0"/>
          </a:p>
          <a:p>
            <a:r>
              <a:rPr lang="en-US" dirty="0" smtClean="0"/>
              <a:t>Practical reality (and having regard to ESC’s statutory obligations) is that the task of pricing Government equity substantially falls to ESC.</a:t>
            </a:r>
          </a:p>
          <a:p>
            <a:endParaRPr lang="en-US" dirty="0"/>
          </a:p>
          <a:p>
            <a:r>
              <a:rPr lang="en-US" dirty="0" smtClean="0"/>
              <a:t>We suggest ESC be guided by economic (efficiency) considerations in setting equity price:</a:t>
            </a:r>
          </a:p>
          <a:p>
            <a:endParaRPr lang="en-US" dirty="0" smtClean="0"/>
          </a:p>
          <a:p>
            <a:pPr lvl="1"/>
            <a:r>
              <a:rPr lang="en-US" dirty="0" smtClean="0"/>
              <a:t>Is the WACC derived from CAPM assuming private ownership likely to provide excessive or insufficient incentive for capital spending?</a:t>
            </a:r>
          </a:p>
          <a:p>
            <a:pPr lvl="1"/>
            <a:r>
              <a:rPr lang="en-US" dirty="0" smtClean="0"/>
              <a:t>How will the ESC’s determination be reflected in the firm’s actual profits (and what can history tell us about this)?</a:t>
            </a:r>
          </a:p>
          <a:p>
            <a:pPr lvl="1"/>
            <a:r>
              <a:rPr lang="en-US" dirty="0" smtClean="0"/>
              <a:t>How does the ESC’s thinking on cost of equity compare nationally and internationally?</a:t>
            </a:r>
          </a:p>
          <a:p>
            <a:pPr lvl="1"/>
            <a:r>
              <a:rPr lang="en-US" dirty="0" smtClean="0"/>
              <a:t>Is the WACC likely to lead to prices that result in inefficient foregone or wasteful water consumption?</a:t>
            </a:r>
          </a:p>
          <a:p>
            <a:pPr lvl="1"/>
            <a:endParaRPr lang="en-US" dirty="0"/>
          </a:p>
          <a:p>
            <a:r>
              <a:rPr lang="en-US" dirty="0" smtClean="0"/>
              <a:t>We suggest ESC avoids approach in electricity network regulation of ever more arcane financial economic analysis: much better to think about the reality of the situation than assume the complexities away.  Aim for roughly right rather than precisely wrong. </a:t>
            </a:r>
          </a:p>
          <a:p>
            <a:pPr lvl="1"/>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lvl="1"/>
            <a:endParaRPr lang="en-US"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5</a:t>
            </a:fld>
            <a:endParaRPr lang="en-AU"/>
          </a:p>
        </p:txBody>
      </p:sp>
    </p:spTree>
    <p:extLst>
      <p:ext uri="{BB962C8B-B14F-4D97-AF65-F5344CB8AC3E}">
        <p14:creationId xmlns:p14="http://schemas.microsoft.com/office/powerpoint/2010/main" val="175419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Debt: description of current arrangements</a:t>
            </a:r>
            <a:endParaRPr lang="en-US" dirty="0"/>
          </a:p>
        </p:txBody>
      </p:sp>
      <p:sp>
        <p:nvSpPr>
          <p:cNvPr id="3" name="Content Placeholder 2"/>
          <p:cNvSpPr>
            <a:spLocks noGrp="1"/>
          </p:cNvSpPr>
          <p:nvPr>
            <p:ph idx="1"/>
          </p:nvPr>
        </p:nvSpPr>
        <p:spPr>
          <a:xfrm>
            <a:off x="454025" y="1268760"/>
            <a:ext cx="8229600" cy="4114800"/>
          </a:xfrm>
        </p:spPr>
        <p:txBody>
          <a:bodyPr/>
          <a:lstStyle/>
          <a:p>
            <a:r>
              <a:rPr lang="en-US" dirty="0" smtClean="0"/>
              <a:t>Water, VIC</a:t>
            </a:r>
          </a:p>
          <a:p>
            <a:pPr lvl="1"/>
            <a:r>
              <a:rPr lang="en-US" dirty="0" smtClean="0"/>
              <a:t>ESC estimates a BBB, 10 year Australian corporate debt benchmark, and also “actual” cost of borrowing based on Vic Government bonds plus Financial Accommodation Levy.</a:t>
            </a:r>
          </a:p>
          <a:p>
            <a:pPr lvl="1"/>
            <a:r>
              <a:rPr lang="en-US" dirty="0" smtClean="0"/>
              <a:t>Approach assumes a “stand alone” business that borrows in Australian corporate bond market.</a:t>
            </a:r>
          </a:p>
          <a:p>
            <a:pPr lvl="1"/>
            <a:endParaRPr lang="en-US" dirty="0" smtClean="0"/>
          </a:p>
          <a:p>
            <a:r>
              <a:rPr lang="en-US" dirty="0" smtClean="0"/>
              <a:t>Elsewhere, Australia</a:t>
            </a:r>
          </a:p>
          <a:p>
            <a:pPr lvl="1"/>
            <a:r>
              <a:rPr lang="en-US" dirty="0" smtClean="0"/>
              <a:t>Same underlying assumption: “stand </a:t>
            </a:r>
            <a:r>
              <a:rPr lang="en-US" dirty="0"/>
              <a:t>alone” business that borrows in Australian corporate bond </a:t>
            </a:r>
            <a:r>
              <a:rPr lang="en-US" dirty="0" smtClean="0"/>
              <a:t>market.</a:t>
            </a:r>
          </a:p>
          <a:p>
            <a:pPr lvl="1"/>
            <a:r>
              <a:rPr lang="en-US" dirty="0" smtClean="0"/>
              <a:t>Many detailed differences in specification of benchmark, use of historic rolling average, measure of risk free rate etc.</a:t>
            </a:r>
          </a:p>
          <a:p>
            <a:pPr lvl="1"/>
            <a:endParaRPr lang="en-US" dirty="0"/>
          </a:p>
          <a:p>
            <a:r>
              <a:rPr lang="en-US" dirty="0" smtClean="0"/>
              <a:t>UK</a:t>
            </a:r>
          </a:p>
          <a:p>
            <a:pPr lvl="1"/>
            <a:r>
              <a:rPr lang="en-US" dirty="0" smtClean="0"/>
              <a:t>No stand-alone assumption</a:t>
            </a:r>
          </a:p>
          <a:p>
            <a:pPr lvl="1"/>
            <a:r>
              <a:rPr lang="en-US" dirty="0" smtClean="0"/>
              <a:t>Borrowing costs based on British Government bond yields plus a fixed margin (usually around 50-80 basis points) </a:t>
            </a:r>
            <a:endParaRPr lang="en-US"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6</a:t>
            </a:fld>
            <a:endParaRPr lang="en-AU"/>
          </a:p>
        </p:txBody>
      </p:sp>
    </p:spTree>
    <p:extLst>
      <p:ext uri="{BB962C8B-B14F-4D97-AF65-F5344CB8AC3E}">
        <p14:creationId xmlns:p14="http://schemas.microsoft.com/office/powerpoint/2010/main" val="736453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Debt: issues and ideas</a:t>
            </a:r>
            <a:endParaRPr lang="en-US" dirty="0"/>
          </a:p>
        </p:txBody>
      </p:sp>
      <p:sp>
        <p:nvSpPr>
          <p:cNvPr id="3" name="Content Placeholder 2"/>
          <p:cNvSpPr>
            <a:spLocks noGrp="1"/>
          </p:cNvSpPr>
          <p:nvPr>
            <p:ph idx="1"/>
          </p:nvPr>
        </p:nvSpPr>
        <p:spPr>
          <a:xfrm>
            <a:off x="459606" y="1268760"/>
            <a:ext cx="8229600" cy="4114800"/>
          </a:xfrm>
        </p:spPr>
        <p:txBody>
          <a:bodyPr/>
          <a:lstStyle/>
          <a:p>
            <a:r>
              <a:rPr lang="en-US" dirty="0"/>
              <a:t>We suggest </a:t>
            </a:r>
            <a:r>
              <a:rPr lang="en-US" dirty="0" smtClean="0"/>
              <a:t>debt </a:t>
            </a:r>
            <a:r>
              <a:rPr lang="en-US" dirty="0"/>
              <a:t>cost </a:t>
            </a:r>
            <a:r>
              <a:rPr lang="en-US" dirty="0" smtClean="0"/>
              <a:t>for government-owned water companies based on Australian </a:t>
            </a:r>
            <a:r>
              <a:rPr lang="en-US" dirty="0"/>
              <a:t>corporate bond market </a:t>
            </a:r>
            <a:r>
              <a:rPr lang="en-US" dirty="0" smtClean="0"/>
              <a:t>benchmark is problematic.</a:t>
            </a:r>
            <a:endParaRPr lang="en-US" dirty="0"/>
          </a:p>
          <a:p>
            <a:endParaRPr lang="en-US" dirty="0" smtClean="0"/>
          </a:p>
          <a:p>
            <a:pPr lvl="1"/>
            <a:r>
              <a:rPr lang="en-US" dirty="0" smtClean="0"/>
              <a:t>“Stand-alone” assumption rests on shaky foundations: water companies borrow from the Government, they don’t stand alone. </a:t>
            </a:r>
          </a:p>
          <a:p>
            <a:pPr lvl="1"/>
            <a:endParaRPr lang="en-US" dirty="0" smtClean="0"/>
          </a:p>
          <a:p>
            <a:pPr lvl="1"/>
            <a:r>
              <a:rPr lang="en-US" dirty="0" smtClean="0"/>
              <a:t>“Competitive neutrality” justification for ignoring Government borrowing costs not plausible (water companies have monopoly).</a:t>
            </a:r>
          </a:p>
          <a:p>
            <a:pPr lvl="1"/>
            <a:endParaRPr lang="en-US" dirty="0" smtClean="0"/>
          </a:p>
          <a:p>
            <a:pPr lvl="1"/>
            <a:r>
              <a:rPr lang="en-US" dirty="0" smtClean="0"/>
              <a:t>Reasonable to suggest some premium (to Government bond yield) to compensate development and operating risks. But Australian corporate bond does not only price this risk.</a:t>
            </a:r>
          </a:p>
          <a:p>
            <a:pPr lvl="1"/>
            <a:endParaRPr lang="en-US" dirty="0"/>
          </a:p>
          <a:p>
            <a:pPr lvl="1"/>
            <a:r>
              <a:rPr lang="en-US" dirty="0" smtClean="0"/>
              <a:t>The prospect of excessive return on assets (as a result, primarily, of excessive debt allowance) has, we suggest, been significant part of explanation for excessive capital spending in electricity networks. </a:t>
            </a:r>
          </a:p>
          <a:p>
            <a:endParaRPr lang="en-US" dirty="0"/>
          </a:p>
          <a:p>
            <a:endParaRPr lang="en-US" dirty="0"/>
          </a:p>
          <a:p>
            <a:endParaRPr lang="en-US" dirty="0" smtClean="0"/>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7</a:t>
            </a:fld>
            <a:endParaRPr lang="en-AU"/>
          </a:p>
        </p:txBody>
      </p:sp>
    </p:spTree>
    <p:extLst>
      <p:ext uri="{BB962C8B-B14F-4D97-AF65-F5344CB8AC3E}">
        <p14:creationId xmlns:p14="http://schemas.microsoft.com/office/powerpoint/2010/main" val="158579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to do?</a:t>
            </a:r>
            <a:endParaRPr lang="en-US" dirty="0"/>
          </a:p>
        </p:txBody>
      </p:sp>
      <p:sp>
        <p:nvSpPr>
          <p:cNvPr id="3" name="Content Placeholder 2"/>
          <p:cNvSpPr>
            <a:spLocks noGrp="1"/>
          </p:cNvSpPr>
          <p:nvPr>
            <p:ph idx="1"/>
          </p:nvPr>
        </p:nvSpPr>
        <p:spPr>
          <a:xfrm>
            <a:off x="477495" y="1340768"/>
            <a:ext cx="8229600" cy="4608512"/>
          </a:xfrm>
        </p:spPr>
        <p:txBody>
          <a:bodyPr/>
          <a:lstStyle/>
          <a:p>
            <a:r>
              <a:rPr lang="en-US" dirty="0" smtClean="0"/>
              <a:t>Suggest UK approach of Government bond yield plus fixed margin be considered:</a:t>
            </a:r>
          </a:p>
          <a:p>
            <a:endParaRPr lang="en-US" dirty="0" smtClean="0"/>
          </a:p>
          <a:p>
            <a:pPr lvl="1"/>
            <a:r>
              <a:rPr lang="en-US" dirty="0"/>
              <a:t>m</a:t>
            </a:r>
            <a:r>
              <a:rPr lang="en-US" dirty="0" smtClean="0"/>
              <a:t>ore accurately reflects reality of the situation; </a:t>
            </a:r>
            <a:endParaRPr lang="en-US" dirty="0"/>
          </a:p>
          <a:p>
            <a:pPr lvl="1"/>
            <a:r>
              <a:rPr lang="en-US" dirty="0" smtClean="0"/>
              <a:t>transparent</a:t>
            </a:r>
            <a:r>
              <a:rPr lang="en-US" dirty="0"/>
              <a:t> </a:t>
            </a:r>
            <a:r>
              <a:rPr lang="en-US" dirty="0" smtClean="0"/>
              <a:t>and straight-forward;</a:t>
            </a:r>
          </a:p>
          <a:p>
            <a:pPr lvl="1"/>
            <a:r>
              <a:rPr lang="en-US" dirty="0"/>
              <a:t>r</a:t>
            </a:r>
            <a:r>
              <a:rPr lang="en-US" dirty="0" smtClean="0"/>
              <a:t>educes prospect of investment distortions.</a:t>
            </a:r>
          </a:p>
          <a:p>
            <a:pPr lvl="1"/>
            <a:endParaRPr lang="en-US" dirty="0"/>
          </a:p>
          <a:p>
            <a:r>
              <a:rPr lang="en-US" dirty="0" smtClean="0"/>
              <a:t>ESC, in consultation with Government set fixed margin (above risk free rate) having regard to debt-raising and transaction costs plus differences between Australian Government and Victorian Government borrowing costs, plus compensation for asset development and operating risks.  </a:t>
            </a:r>
          </a:p>
          <a:p>
            <a:pPr lvl="1"/>
            <a:endParaRPr lang="en-US" dirty="0"/>
          </a:p>
          <a:p>
            <a:r>
              <a:rPr lang="en-US" dirty="0" smtClean="0"/>
              <a:t>If resulting cost of debt is lower than current arrangement, shortfalls in Government receipts can be made up through levies, as exist now. </a:t>
            </a:r>
          </a:p>
          <a:p>
            <a:endParaRPr lang="en-US" dirty="0"/>
          </a:p>
          <a:p>
            <a:r>
              <a:rPr lang="en-US" dirty="0" smtClean="0"/>
              <a:t>Would be helpful to consider rolling average (of risk free rate) to avoid error of “set and forget” in context of interest rate volatility. </a:t>
            </a:r>
          </a:p>
          <a:p>
            <a:endParaRPr lang="en-US" dirty="0"/>
          </a:p>
          <a:p>
            <a:r>
              <a:rPr lang="en-US" dirty="0" smtClean="0"/>
              <a:t>This has the potential to be done quite easily.</a:t>
            </a:r>
          </a:p>
          <a:p>
            <a:endParaRPr lang="en-US" dirty="0"/>
          </a:p>
          <a:p>
            <a:pPr marL="0" indent="0">
              <a:buNone/>
            </a:pPr>
            <a:r>
              <a:rPr lang="en-US" dirty="0" smtClean="0"/>
              <a:t> </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8</a:t>
            </a:fld>
            <a:endParaRPr lang="en-AU"/>
          </a:p>
        </p:txBody>
      </p:sp>
    </p:spTree>
    <p:extLst>
      <p:ext uri="{BB962C8B-B14F-4D97-AF65-F5344CB8AC3E}">
        <p14:creationId xmlns:p14="http://schemas.microsoft.com/office/powerpoint/2010/main" val="800018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Description of current arrangements</a:t>
            </a:r>
            <a:endParaRPr lang="en-US" dirty="0"/>
          </a:p>
        </p:txBody>
      </p:sp>
      <p:sp>
        <p:nvSpPr>
          <p:cNvPr id="3" name="Content Placeholder 2"/>
          <p:cNvSpPr>
            <a:spLocks noGrp="1"/>
          </p:cNvSpPr>
          <p:nvPr>
            <p:ph idx="1"/>
          </p:nvPr>
        </p:nvSpPr>
        <p:spPr/>
        <p:txBody>
          <a:bodyPr/>
          <a:lstStyle/>
          <a:p>
            <a:r>
              <a:rPr lang="en-US" dirty="0" smtClean="0"/>
              <a:t>ESC sets post-tax WACC and adds back allowance for expected “regulatory” income tax.</a:t>
            </a:r>
          </a:p>
          <a:p>
            <a:endParaRPr lang="en-US" dirty="0"/>
          </a:p>
          <a:p>
            <a:r>
              <a:rPr lang="en-US" dirty="0" smtClean="0"/>
              <a:t>In regulation in Australia and UK, a post tax WACC is also the norm.  Pre-tax WACC with tax wedge on debt has historically been common. </a:t>
            </a:r>
          </a:p>
          <a:p>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pPr>
              <a:defRPr/>
            </a:pPr>
            <a:endParaRPr lang="en-AU" smtClean="0"/>
          </a:p>
          <a:p>
            <a:pPr>
              <a:defRPr/>
            </a:pPr>
            <a:fld id="{C253D442-5C25-F04A-9439-9FF40F428506}" type="slidenum">
              <a:rPr lang="en-AU" smtClean="0"/>
              <a:pPr>
                <a:defRPr/>
              </a:pPr>
              <a:t>9</a:t>
            </a:fld>
            <a:endParaRPr lang="en-AU"/>
          </a:p>
        </p:txBody>
      </p:sp>
    </p:spTree>
    <p:extLst>
      <p:ext uri="{BB962C8B-B14F-4D97-AF65-F5344CB8AC3E}">
        <p14:creationId xmlns:p14="http://schemas.microsoft.com/office/powerpoint/2010/main" val="919743393"/>
      </p:ext>
    </p:extLst>
  </p:cSld>
  <p:clrMapOvr>
    <a:masterClrMapping/>
  </p:clrMapOvr>
</p:sld>
</file>

<file path=ppt/theme/theme1.xml><?xml version="1.0" encoding="utf-8"?>
<a:theme xmlns:a="http://schemas.openxmlformats.org/drawingml/2006/main" name="CME LOGO OPTIONS 18.6.11">
  <a:themeElements>
    <a:clrScheme name="Firecone 20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irecone 200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spAutoFit/>
      </a:bodyPr>
      <a:lstStyle>
        <a:defPPr>
          <a:defRPr sz="1400" dirty="0" smtClean="0"/>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charset="0"/>
          </a:defRPr>
        </a:defPPr>
      </a:lstStyle>
    </a:lnDef>
    <a:txDef>
      <a:spPr>
        <a:noFill/>
      </a:spPr>
      <a:bodyPr wrap="none" rtlCol="0">
        <a:spAutoFit/>
      </a:bodyPr>
      <a:lstStyle>
        <a:defPPr>
          <a:defRPr sz="1400" dirty="0" smtClean="0"/>
        </a:defPPr>
      </a:lstStyle>
    </a:txDef>
  </a:objectDefaults>
  <a:extraClrSchemeLst>
    <a:extraClrScheme>
      <a:clrScheme name="Firecone 20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irecone 20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irecone 20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irecone 20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irecone 20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irecone 20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irecone 200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irecone 20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irecone 20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irecone 20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irecone 20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irecone 20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Firecone 2007 13">
        <a:dk1>
          <a:srgbClr val="000000"/>
        </a:dk1>
        <a:lt1>
          <a:srgbClr val="FFFFFF"/>
        </a:lt1>
        <a:dk2>
          <a:srgbClr val="000000"/>
        </a:dk2>
        <a:lt2>
          <a:srgbClr val="969696"/>
        </a:lt2>
        <a:accent1>
          <a:srgbClr val="EAEAEA"/>
        </a:accent1>
        <a:accent2>
          <a:srgbClr val="FFCC99"/>
        </a:accent2>
        <a:accent3>
          <a:srgbClr val="FFFFFF"/>
        </a:accent3>
        <a:accent4>
          <a:srgbClr val="000000"/>
        </a:accent4>
        <a:accent5>
          <a:srgbClr val="F3F3F3"/>
        </a:accent5>
        <a:accent6>
          <a:srgbClr val="E7B98A"/>
        </a:accent6>
        <a:hlink>
          <a:srgbClr val="990000"/>
        </a:hlink>
        <a:folHlink>
          <a:srgbClr val="FFFFCC"/>
        </a:folHlink>
      </a:clrScheme>
      <a:clrMap bg1="lt1" tx1="dk1" bg2="lt2" tx2="dk2" accent1="accent1" accent2="accent2" accent3="accent3" accent4="accent4" accent5="accent5" accent6="accent6" hlink="hlink" folHlink="folHlink"/>
    </a:extraClrScheme>
    <a:extraClrScheme>
      <a:clrScheme name="Firecone 2007 14">
        <a:dk1>
          <a:srgbClr val="000000"/>
        </a:dk1>
        <a:lt1>
          <a:srgbClr val="FFFFFF"/>
        </a:lt1>
        <a:dk2>
          <a:srgbClr val="000000"/>
        </a:dk2>
        <a:lt2>
          <a:srgbClr val="C0C0C0"/>
        </a:lt2>
        <a:accent1>
          <a:srgbClr val="EAEAEA"/>
        </a:accent1>
        <a:accent2>
          <a:srgbClr val="FFCC99"/>
        </a:accent2>
        <a:accent3>
          <a:srgbClr val="FFFFFF"/>
        </a:accent3>
        <a:accent4>
          <a:srgbClr val="000000"/>
        </a:accent4>
        <a:accent5>
          <a:srgbClr val="F3F3F3"/>
        </a:accent5>
        <a:accent6>
          <a:srgbClr val="E7B98A"/>
        </a:accent6>
        <a:hlink>
          <a:srgbClr val="990000"/>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CME LOGO OPTIONS 18.6.11.pot</Template>
  <TotalTime>26841</TotalTime>
  <Words>1445</Words>
  <Application>Microsoft Macintosh PowerPoint</Application>
  <PresentationFormat>On-screen Show (4:3)</PresentationFormat>
  <Paragraphs>170</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Book Antiqua</vt:lpstr>
      <vt:lpstr>ＭＳ Ｐゴシック</vt:lpstr>
      <vt:lpstr>Arial</vt:lpstr>
      <vt:lpstr>CME LOGO OPTIONS 18.6.11</vt:lpstr>
      <vt:lpstr>PowerPoint Presentation</vt:lpstr>
      <vt:lpstr>Outline</vt:lpstr>
      <vt:lpstr>Equity: description of current arrangements</vt:lpstr>
      <vt:lpstr>Equity: Issues and Ideas </vt:lpstr>
      <vt:lpstr>So, what to do?</vt:lpstr>
      <vt:lpstr>Debt: description of current arrangements</vt:lpstr>
      <vt:lpstr>Debt: issues and ideas</vt:lpstr>
      <vt:lpstr>So, what to do?</vt:lpstr>
      <vt:lpstr>Tax: Description of current arrangements</vt:lpstr>
      <vt:lpstr>Tax: Issues and Ideas</vt:lpstr>
      <vt:lpstr>So, what to do?</vt:lpstr>
      <vt:lpstr>Dividends</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Firecone</dc:creator>
  <cp:lastModifiedBy>Microsoft Office User</cp:lastModifiedBy>
  <cp:revision>375</cp:revision>
  <dcterms:created xsi:type="dcterms:W3CDTF">2010-11-22T22:27:00Z</dcterms:created>
  <dcterms:modified xsi:type="dcterms:W3CDTF">2015-09-18T01:22:18Z</dcterms:modified>
</cp:coreProperties>
</file>